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35"/>
  </p:notesMasterIdLst>
  <p:sldIdLst>
    <p:sldId id="417" r:id="rId3"/>
    <p:sldId id="530" r:id="rId4"/>
    <p:sldId id="550" r:id="rId5"/>
    <p:sldId id="551" r:id="rId6"/>
    <p:sldId id="479" r:id="rId7"/>
    <p:sldId id="468" r:id="rId8"/>
    <p:sldId id="586" r:id="rId9"/>
    <p:sldId id="588" r:id="rId10"/>
    <p:sldId id="592" r:id="rId11"/>
    <p:sldId id="593" r:id="rId12"/>
    <p:sldId id="563" r:id="rId13"/>
    <p:sldId id="561" r:id="rId14"/>
    <p:sldId id="594" r:id="rId15"/>
    <p:sldId id="564" r:id="rId16"/>
    <p:sldId id="591" r:id="rId17"/>
    <p:sldId id="596" r:id="rId18"/>
    <p:sldId id="560" r:id="rId19"/>
    <p:sldId id="572" r:id="rId20"/>
    <p:sldId id="573" r:id="rId21"/>
    <p:sldId id="574" r:id="rId22"/>
    <p:sldId id="575" r:id="rId23"/>
    <p:sldId id="576" r:id="rId24"/>
    <p:sldId id="577" r:id="rId25"/>
    <p:sldId id="570" r:id="rId26"/>
    <p:sldId id="569" r:id="rId27"/>
    <p:sldId id="580" r:id="rId28"/>
    <p:sldId id="581" r:id="rId29"/>
    <p:sldId id="582" r:id="rId30"/>
    <p:sldId id="584" r:id="rId31"/>
    <p:sldId id="583" r:id="rId32"/>
    <p:sldId id="531" r:id="rId33"/>
    <p:sldId id="421" r:id="rId3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  <a:srgbClr val="CC3300"/>
    <a:srgbClr val="FF9900"/>
    <a:srgbClr val="7F7F7F"/>
    <a:srgbClr val="FC9E18"/>
    <a:srgbClr val="00CC99"/>
    <a:srgbClr val="FF4D15"/>
    <a:srgbClr val="2575A6"/>
    <a:srgbClr val="DE494E"/>
    <a:srgbClr val="B08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33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DBC4F-FB5A-466D-8919-3883DCB132EC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FDA97-DC65-4B93-9A05-DBB6D63FE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028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2473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271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833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222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8651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42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4222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1623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9244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1447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9990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436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0178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3468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6422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655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72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76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79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497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154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575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745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934C0-F804-45F8-A819-963A563084E0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708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8539D-A494-4DB5-A2E0-8CE46AF0F9FA}" type="datetimeFigureOut">
              <a:rPr lang="ru-RU" smtClean="0"/>
              <a:pPr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482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285866"/>
            <a:ext cx="9144000" cy="114300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3363838"/>
            <a:ext cx="9144000" cy="1351052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3579862"/>
            <a:ext cx="91440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cap="all" dirty="0" smtClean="0">
                <a:solidFill>
                  <a:schemeClr val="bg1"/>
                </a:solidFill>
                <a:latin typeface="+mj-lt"/>
                <a:ea typeface="Gungsuh" panose="02030600000101010101" pitchFamily="18" charset="-127"/>
              </a:rPr>
              <a:t>НАТАЛЬЯ НИКОЛАЕВНА ГРИШИНА</a:t>
            </a:r>
            <a:r>
              <a:rPr lang="ru-RU" sz="2400" dirty="0" smtClean="0">
                <a:solidFill>
                  <a:schemeClr val="bg1"/>
                </a:solidFill>
                <a:latin typeface="+mj-lt"/>
                <a:ea typeface="Gungsuh" panose="02030600000101010101" pitchFamily="18" charset="-127"/>
              </a:rPr>
              <a:t>, 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bg1"/>
                </a:solidFill>
                <a:latin typeface="+mj-lt"/>
                <a:ea typeface="Gungsuh" panose="02030600000101010101" pitchFamily="18" charset="-127"/>
              </a:rPr>
              <a:t> директор</a:t>
            </a:r>
            <a:endParaRPr lang="en-US" sz="1200" dirty="0" smtClean="0">
              <a:solidFill>
                <a:schemeClr val="bg1"/>
              </a:solidFill>
              <a:latin typeface="+mj-lt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bg1"/>
                </a:solidFill>
                <a:latin typeface="+mj-lt"/>
                <a:ea typeface="Gungsuh" panose="02030600000101010101" pitchFamily="18" charset="-127"/>
              </a:rPr>
              <a:t>Рязанской областной универсальной научной библиотеки имени Горького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Логотип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8"/>
            <a:ext cx="2270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28596" y="857238"/>
            <a:ext cx="85725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9A0000"/>
                </a:solidFill>
                <a:latin typeface="+mj-lt"/>
                <a:ea typeface="Calibri" pitchFamily="34" charset="0"/>
                <a:cs typeface="Times New Roman" pitchFamily="18" charset="0"/>
              </a:rPr>
              <a:t>Региональный проектный офис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9A0000"/>
                </a:solidFill>
                <a:latin typeface="+mj-lt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ационального проекта «Культура»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 созданию библиотек нового типа.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9A0000"/>
                </a:solidFill>
                <a:latin typeface="+mj-lt"/>
                <a:ea typeface="Calibri" pitchFamily="34" charset="0"/>
                <a:cs typeface="Times New Roman" pitchFamily="18" charset="0"/>
              </a:rPr>
              <a:t>Итоги 2019 года, задачи и перспективы.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9A000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02219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42859"/>
            <a:ext cx="850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+mj-lt"/>
              </a:rPr>
              <a:t>Тосненская</a:t>
            </a:r>
            <a:r>
              <a:rPr lang="ru-RU" b="1" dirty="0" smtClean="0">
                <a:latin typeface="+mj-lt"/>
              </a:rPr>
              <a:t> центральная районная детская библиотека, Ленинградская область</a:t>
            </a:r>
            <a:endParaRPr lang="ru-RU" dirty="0">
              <a:latin typeface="+mj-lt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/>
          <a:srcRect l="23410" t="28792" r="23838" b="9348"/>
          <a:stretch>
            <a:fillRect/>
          </a:stretch>
        </p:blipFill>
        <p:spPr bwMode="auto">
          <a:xfrm>
            <a:off x="1071538" y="642924"/>
            <a:ext cx="7000924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Центральная библиотека поселка Палатка, Магаданская область</a:t>
            </a:r>
            <a:endParaRPr lang="ru-RU" b="1" dirty="0">
              <a:latin typeface="+mj-lt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/>
          <a:srcRect l="23731" t="26227" r="23998" b="11912"/>
          <a:stretch>
            <a:fillRect/>
          </a:stretch>
        </p:blipFill>
        <p:spPr bwMode="auto">
          <a:xfrm>
            <a:off x="1285852" y="500048"/>
            <a:ext cx="678661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43306" y="214297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j-lt"/>
              </a:rPr>
              <a:t>Библиотека №8 имени Островского города Перми</a:t>
            </a:r>
            <a:endParaRPr lang="ru-RU" dirty="0">
              <a:latin typeface="+mj-lt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/>
          <a:srcRect l="31748" t="24517" r="32175" b="17325"/>
          <a:stretch>
            <a:fillRect/>
          </a:stretch>
        </p:blipFill>
        <p:spPr bwMode="auto">
          <a:xfrm>
            <a:off x="214282" y="428610"/>
            <a:ext cx="307183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5"/>
          <a:srcRect l="26457" t="23662" r="27044" b="17041"/>
          <a:stretch>
            <a:fillRect/>
          </a:stretch>
        </p:blipFill>
        <p:spPr bwMode="auto">
          <a:xfrm>
            <a:off x="3428992" y="1142990"/>
            <a:ext cx="535785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Белгород, библиотека-филиал № 20</a:t>
            </a:r>
            <a:endParaRPr lang="ru-RU" dirty="0">
              <a:latin typeface="+mj-lt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/>
          <a:srcRect l="23250" t="32479" r="24301" b="5698"/>
          <a:stretch>
            <a:fillRect/>
          </a:stretch>
        </p:blipFill>
        <p:spPr bwMode="auto">
          <a:xfrm>
            <a:off x="4857752" y="428610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5"/>
          <a:srcRect l="25975" t="32194" r="27045" b="5698"/>
          <a:stretch>
            <a:fillRect/>
          </a:stretch>
        </p:blipFill>
        <p:spPr bwMode="auto">
          <a:xfrm>
            <a:off x="214282" y="428610"/>
            <a:ext cx="342902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6"/>
          <a:srcRect l="23249" t="32782" r="24319" b="5360"/>
          <a:stretch>
            <a:fillRect/>
          </a:stretch>
        </p:blipFill>
        <p:spPr bwMode="auto">
          <a:xfrm>
            <a:off x="3071802" y="2786064"/>
            <a:ext cx="3571900" cy="220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+mj-lt"/>
              </a:rPr>
              <a:t>Батуринская</a:t>
            </a:r>
            <a:r>
              <a:rPr lang="ru-RU" b="1" dirty="0" smtClean="0">
                <a:latin typeface="+mj-lt"/>
              </a:rPr>
              <a:t> библиотека </a:t>
            </a:r>
            <a:r>
              <a:rPr lang="ru-RU" b="1" dirty="0" err="1" smtClean="0">
                <a:latin typeface="+mj-lt"/>
              </a:rPr>
              <a:t>Рыбновского</a:t>
            </a:r>
            <a:r>
              <a:rPr lang="ru-RU" b="1" dirty="0" smtClean="0">
                <a:latin typeface="+mj-lt"/>
              </a:rPr>
              <a:t> района Рязанской области</a:t>
            </a:r>
            <a:endParaRPr lang="ru-RU" dirty="0">
              <a:latin typeface="+mj-lt"/>
            </a:endParaRPr>
          </a:p>
        </p:txBody>
      </p:sp>
      <p:pic>
        <p:nvPicPr>
          <p:cNvPr id="15" name="Рисунок 14" descr="\\serv_k2\incom\Сервисный центр\14.09 Открытие Батуринской библиотеки\IMG_58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28610"/>
            <a:ext cx="721523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0"/>
            <a:ext cx="7000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+mj-lt"/>
              </a:rPr>
              <a:t>Батуринская</a:t>
            </a:r>
            <a:r>
              <a:rPr lang="ru-RU" b="1" dirty="0" smtClean="0">
                <a:latin typeface="+mj-lt"/>
              </a:rPr>
              <a:t> библиотека </a:t>
            </a:r>
            <a:r>
              <a:rPr lang="ru-RU" b="1" dirty="0" err="1" smtClean="0">
                <a:latin typeface="+mj-lt"/>
              </a:rPr>
              <a:t>Рыбновского</a:t>
            </a:r>
            <a:r>
              <a:rPr lang="ru-RU" b="1" dirty="0" smtClean="0">
                <a:latin typeface="+mj-lt"/>
              </a:rPr>
              <a:t> района Рязанской области</a:t>
            </a:r>
            <a:endParaRPr lang="ru-RU" dirty="0">
              <a:latin typeface="+mj-lt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/>
          <a:srcRect l="23891" t="26664" r="24889" b="13105"/>
          <a:stretch>
            <a:fillRect/>
          </a:stretch>
        </p:blipFill>
        <p:spPr bwMode="auto">
          <a:xfrm>
            <a:off x="4500562" y="1785932"/>
            <a:ext cx="442915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\\serv_k2\incom\Сервисный центр\14.09 Открытие Батуринской библиотеки\IMG_61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7172"/>
            <a:ext cx="4286279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142858"/>
            <a:ext cx="8429684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Состав регионального проектного офиса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3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Гришина Наталья Николаевна </a:t>
            </a:r>
            <a:r>
              <a:rPr kumimoji="0" lang="ru-RU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– директор ГБУК РО «Рязанская областная универсальная научная библиотека им. Горького», </a:t>
            </a:r>
            <a:r>
              <a:rPr kumimoji="0" lang="ru-RU" sz="13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руководитель проектного офиса</a:t>
            </a:r>
            <a:r>
              <a:rPr kumimoji="0" lang="ru-RU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Селявин Сергей Владимирович – заместитель начальника отдела координации деятельности учреждений культуры министерства культуры и туризма Рязанской области, заместитель руководителя проектного офиса;</a:t>
            </a:r>
            <a:endParaRPr kumimoji="0" lang="ru-RU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3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Просин</a:t>
            </a:r>
            <a:r>
              <a:rPr kumimoji="0" lang="ru-RU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Александр Александрович – первый заместитель директора ГБУК РО «Рязанская областная универсальная научная библиотека им. Горького», заместитель руководителя проектного офиса;</a:t>
            </a:r>
            <a:endParaRPr kumimoji="0" lang="ru-RU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3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Винокурова</a:t>
            </a:r>
            <a:r>
              <a:rPr kumimoji="0" lang="ru-RU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Светлана Алексеевна – заместитель директора ГБУК РО «Рязанская областная универсальная научная библиотека им. Горького» по развитию;</a:t>
            </a:r>
            <a:endParaRPr kumimoji="0" lang="ru-RU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350" dirty="0" err="1" smtClean="0"/>
              <a:t>Полымова</a:t>
            </a:r>
            <a:r>
              <a:rPr lang="ru-RU" sz="1350" dirty="0" smtClean="0"/>
              <a:t> Алла </a:t>
            </a:r>
            <a:r>
              <a:rPr lang="ru-RU" sz="1350" dirty="0" err="1" smtClean="0"/>
              <a:t>Дуйшенбековна</a:t>
            </a:r>
            <a:r>
              <a:rPr lang="ru-RU" sz="1350" dirty="0" smtClean="0"/>
              <a:t> – заместитель директора ГБУК РО «Рязанская областная универсальная научная библиотека им. Горького» по экономике и финансам; </a:t>
            </a:r>
            <a:r>
              <a:rPr lang="ru-RU" sz="1350" dirty="0" err="1" smtClean="0"/>
              <a:t>Чебрякова</a:t>
            </a:r>
            <a:r>
              <a:rPr lang="ru-RU" sz="1350" dirty="0" smtClean="0"/>
              <a:t> Галина Николаевна – начальник отдела автоматизации ГБУК РО «Рязанская областная универсальная научная библиотека им. Горького»;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350" dirty="0" smtClean="0"/>
              <a:t>Окружная Татьяна Николаевна – директор ГБУК РО «Рязанская областная детская библиотека»;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350" dirty="0" smtClean="0"/>
              <a:t> Лунева Ольга Александровна – директор ГБУК РО «Рязанская областная специальная библиотека для слепых»;</a:t>
            </a: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350" dirty="0" smtClean="0"/>
              <a:t>Серикова </a:t>
            </a:r>
            <a:r>
              <a:rPr lang="ru-RU" sz="1350" dirty="0" smtClean="0"/>
              <a:t>Елена Владимировна – главный специалист отдела координации деятельности учреждений культуры министерства культуры и туризма Рязанской области.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3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Долотина</a:t>
            </a:r>
            <a:r>
              <a:rPr kumimoji="0" lang="ru-RU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Галина Александровна – заведующий отделом организационно-методической и образовательной деятельности ГБУК РО «Рязанская областная универсальная научная библиотека им. Горького»;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1350" dirty="0" smtClean="0"/>
              <a:t>Елизарова Марина Вячеславовна – заведующий сектором отдела организационно-методической и образовательной деятельности ГБУК РО «Рязанская областная универсальная научная библиотека им. Горького</a:t>
            </a:r>
            <a:r>
              <a:rPr lang="ru-RU" sz="1350" dirty="0" smtClean="0"/>
              <a:t>»;</a:t>
            </a:r>
            <a:endParaRPr lang="ru-RU" sz="1350" dirty="0" smtClean="0"/>
          </a:p>
        </p:txBody>
      </p:sp>
    </p:spTree>
    <p:extLst>
      <p:ext uri="{BB962C8B-B14F-4D97-AF65-F5344CB8AC3E}">
        <p14:creationId xmlns:p14="http://schemas.microsoft.com/office/powerpoint/2010/main" xmlns="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/>
          <a:srcRect l="11650" t="24380" r="12065" b="5788"/>
          <a:stretch>
            <a:fillRect/>
          </a:stretch>
        </p:blipFill>
        <p:spPr bwMode="auto">
          <a:xfrm>
            <a:off x="1214414" y="214296"/>
            <a:ext cx="700092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/>
          <a:srcRect l="8312" t="27697" r="26543" b="33236"/>
          <a:stretch>
            <a:fillRect/>
          </a:stretch>
        </p:blipFill>
        <p:spPr bwMode="auto">
          <a:xfrm>
            <a:off x="1571604" y="3357568"/>
            <a:ext cx="6215106" cy="178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28596" y="142859"/>
            <a:ext cx="83582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9A0000"/>
              </a:solidFill>
            </a:endParaRPr>
          </a:p>
          <a:p>
            <a:pPr algn="ctr"/>
            <a:endParaRPr lang="ru-RU" sz="3200" b="1" dirty="0" smtClean="0">
              <a:solidFill>
                <a:srgbClr val="9A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9A0000"/>
                </a:solidFill>
              </a:rPr>
              <a:t>Сроки подачи заявок на 2020 год</a:t>
            </a:r>
          </a:p>
          <a:p>
            <a:pPr algn="ctr"/>
            <a:r>
              <a:rPr lang="ru-RU" sz="4400" b="1" dirty="0" smtClean="0">
                <a:solidFill>
                  <a:srgbClr val="9A0000"/>
                </a:solidFill>
              </a:rPr>
              <a:t>1 – 18 июля 2019 года</a:t>
            </a:r>
          </a:p>
          <a:p>
            <a:pPr algn="ctr"/>
            <a:r>
              <a:rPr lang="ru-RU" sz="4400" b="1" dirty="0" smtClean="0">
                <a:solidFill>
                  <a:srgbClr val="9A0000"/>
                </a:solidFill>
              </a:rPr>
              <a:t>78 субъектов РФ, 52 </a:t>
            </a:r>
            <a:r>
              <a:rPr lang="ru-RU" sz="4800" b="1" dirty="0" smtClean="0">
                <a:solidFill>
                  <a:srgbClr val="9A0000"/>
                </a:solidFill>
              </a:rPr>
              <a:t>победили</a:t>
            </a:r>
            <a:endParaRPr lang="ru-RU" sz="4800" b="1" dirty="0">
              <a:solidFill>
                <a:srgbClr val="9A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28596" y="142859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</a:rPr>
              <a:t>Итоги конкурса на 2020 год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00100" y="785800"/>
          <a:ext cx="7358113" cy="3786210"/>
        </p:xfrm>
        <a:graphic>
          <a:graphicData uri="http://schemas.openxmlformats.org/drawingml/2006/table">
            <a:tbl>
              <a:tblPr/>
              <a:tblGrid>
                <a:gridCol w="36786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794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8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Регионы, подавшие заявки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8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в т.ч. ЦФО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Количество библиотек, в т.ч.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531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8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Центральные библиотеки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8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Муниципальные библиотеки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8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Детские библиотеки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8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Calibri"/>
                          <a:cs typeface="Times New Roman"/>
                        </a:rPr>
                        <a:t>Победители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8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Центральные библиотеки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8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Муниципальные библиотеки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8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Детские библиотеки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71472" y="142858"/>
            <a:ext cx="7786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A0000"/>
                </a:solidFill>
              </a:rPr>
              <a:t>Национальные проекты Российской Федерации  </a:t>
            </a:r>
            <a:endParaRPr lang="ru-RU" sz="2000" b="1" dirty="0">
              <a:solidFill>
                <a:srgbClr val="9A0000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/>
          <a:srcRect l="9501" t="30612" r="14744" b="21866"/>
          <a:stretch>
            <a:fillRect/>
          </a:stretch>
        </p:blipFill>
        <p:spPr bwMode="auto">
          <a:xfrm>
            <a:off x="357158" y="642924"/>
            <a:ext cx="842968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85720" y="500049"/>
          <a:ext cx="8715435" cy="4500574"/>
        </p:xfrm>
        <a:graphic>
          <a:graphicData uri="http://schemas.openxmlformats.org/drawingml/2006/table">
            <a:tbl>
              <a:tblPr/>
              <a:tblGrid>
                <a:gridCol w="4150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92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043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834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8337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58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latin typeface="+mn-lt"/>
                          <a:cs typeface="Times New Roman"/>
                        </a:rPr>
                        <a:t>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latin typeface="+mn-lt"/>
                          <a:cs typeface="Times New Roman"/>
                        </a:rPr>
                        <a:t>Район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latin typeface="+mn-lt"/>
                          <a:cs typeface="Times New Roman"/>
                        </a:rPr>
                        <a:t>Библиотека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n-lt"/>
                          <a:cs typeface="Times New Roman"/>
                        </a:rPr>
                        <a:t>Федеральный бюджет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n-lt"/>
                          <a:cs typeface="Times New Roman"/>
                        </a:rPr>
                        <a:t>Региональный бюджет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8889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/>
                        </a:rPr>
                        <a:t>1</a:t>
                      </a:r>
                      <a:endParaRPr lang="ru-RU" sz="16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г. Рязань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Центральная городская библиотека им. С.А. Есенина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10 000 000.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latin typeface="+mn-lt"/>
                          <a:cs typeface="Times New Roman"/>
                        </a:rPr>
                        <a:t>13 449 179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119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/>
                        </a:rPr>
                        <a:t>2</a:t>
                      </a:r>
                      <a:endParaRPr lang="ru-RU" sz="16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г. </a:t>
                      </a:r>
                      <a:r>
                        <a:rPr lang="ru-RU" sz="1600" b="0" dirty="0" err="1">
                          <a:latin typeface="+mn-lt"/>
                          <a:cs typeface="Times New Roman"/>
                        </a:rPr>
                        <a:t>Касимов</a:t>
                      </a:r>
                      <a:endParaRPr lang="ru-RU" sz="16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Центральная библиотека</a:t>
                      </a:r>
                    </a:p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им. Л.А. Малюгина г. </a:t>
                      </a:r>
                      <a:r>
                        <a:rPr lang="ru-RU" sz="1600" b="0" dirty="0" err="1">
                          <a:latin typeface="+mn-lt"/>
                          <a:cs typeface="Times New Roman"/>
                        </a:rPr>
                        <a:t>Касимова</a:t>
                      </a:r>
                      <a:endParaRPr lang="ru-RU" sz="16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10 000 000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latin typeface="+mn-lt"/>
                          <a:cs typeface="Times New Roman"/>
                        </a:rPr>
                        <a:t>1 471 631,48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983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/>
                        </a:rPr>
                        <a:t>3</a:t>
                      </a:r>
                      <a:endParaRPr lang="ru-RU" sz="16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latin typeface="+mn-lt"/>
                          <a:cs typeface="Times New Roman"/>
                        </a:rPr>
                        <a:t>Пителинский</a:t>
                      </a: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 район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Центральная районная библиотека им. Б.А. </a:t>
                      </a:r>
                      <a:r>
                        <a:rPr lang="ru-RU" sz="1600" b="0" dirty="0" err="1">
                          <a:latin typeface="+mn-lt"/>
                          <a:cs typeface="Times New Roman"/>
                        </a:rPr>
                        <a:t>Можаева</a:t>
                      </a: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10 000 000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8889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/>
                        </a:rPr>
                        <a:t>4</a:t>
                      </a:r>
                      <a:endParaRPr lang="ru-RU" sz="16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latin typeface="+mn-lt"/>
                          <a:ea typeface="Calibri"/>
                          <a:cs typeface="Times New Roman"/>
                        </a:rPr>
                        <a:t>Кораблинский</a:t>
                      </a:r>
                      <a:r>
                        <a:rPr lang="ru-RU" sz="1600" b="0" dirty="0">
                          <a:latin typeface="+mn-lt"/>
                          <a:ea typeface="Calibri"/>
                          <a:cs typeface="Times New Roman"/>
                        </a:rPr>
                        <a:t> район</a:t>
                      </a:r>
                      <a:endParaRPr lang="ru-RU" sz="16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latin typeface="+mn-lt"/>
                          <a:ea typeface="Calibri"/>
                          <a:cs typeface="Times New Roman"/>
                        </a:rPr>
                        <a:t>Кораблинская</a:t>
                      </a:r>
                      <a:r>
                        <a:rPr lang="ru-RU" sz="1600" b="0" dirty="0">
                          <a:latin typeface="+mn-lt"/>
                          <a:ea typeface="Calibri"/>
                          <a:cs typeface="Times New Roman"/>
                        </a:rPr>
                        <a:t> центральная библиотека</a:t>
                      </a:r>
                      <a:endParaRPr lang="ru-RU" sz="16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10 000 000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972 263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8889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/>
                        </a:rPr>
                        <a:t>5</a:t>
                      </a:r>
                      <a:endParaRPr lang="ru-RU" sz="16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latin typeface="+mn-lt"/>
                          <a:cs typeface="Times New Roman"/>
                        </a:rPr>
                        <a:t>Кораблинская</a:t>
                      </a: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  детская библиотека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5 000 000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510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/>
                        </a:rPr>
                        <a:t>6</a:t>
                      </a:r>
                      <a:endParaRPr lang="ru-RU" sz="16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latin typeface="+mn-lt"/>
                          <a:cs typeface="Times New Roman"/>
                        </a:rPr>
                        <a:t>Рыбновский район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latin typeface="+mn-lt"/>
                          <a:cs typeface="Times New Roman"/>
                        </a:rPr>
                        <a:t>Рыбновская</a:t>
                      </a: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 детская библиотека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5 000 000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1 600 889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8889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+mn-lt"/>
                          <a:cs typeface="Times New Roman"/>
                        </a:rPr>
                        <a:t>7</a:t>
                      </a:r>
                      <a:endParaRPr lang="ru-RU" sz="16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Спасский</a:t>
                      </a:r>
                    </a:p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район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Ижевская сельская библиотека Спасского района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5 000 000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cs typeface="Times New Roman"/>
                        </a:rPr>
                        <a:t>150 000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14282" y="0"/>
            <a:ext cx="8786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</a:rPr>
              <a:t> </a:t>
            </a:r>
            <a:r>
              <a:rPr lang="ru-RU" sz="2400" b="1" dirty="0" smtClean="0">
                <a:solidFill>
                  <a:srgbClr val="9A0000"/>
                </a:solidFill>
                <a:latin typeface="+mj-lt"/>
              </a:rPr>
              <a:t>Участники конкурса от Рязанской области на 2020 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57158" y="142858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A0000"/>
                </a:solidFill>
                <a:latin typeface="Cambria" pitchFamily="18" charset="0"/>
              </a:rPr>
              <a:t> </a:t>
            </a:r>
            <a:r>
              <a:rPr lang="ru-RU" sz="2400" b="1" dirty="0" smtClean="0">
                <a:solidFill>
                  <a:srgbClr val="9A0000"/>
                </a:solidFill>
                <a:latin typeface="+mj-lt"/>
              </a:rPr>
              <a:t>Библиотеки-победители конкурса на 2020 год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642910" y="785800"/>
          <a:ext cx="7500990" cy="3929089"/>
        </p:xfrm>
        <a:graphic>
          <a:graphicData uri="http://schemas.openxmlformats.org/drawingml/2006/table">
            <a:tbl>
              <a:tblPr/>
              <a:tblGrid>
                <a:gridCol w="573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16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207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49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14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Район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Библиотека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Федеральный бюджет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28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г. </a:t>
                      </a:r>
                      <a:r>
                        <a:rPr lang="ru-RU" sz="2000" b="1" dirty="0" err="1">
                          <a:latin typeface="+mn-lt"/>
                          <a:ea typeface="Times New Roman"/>
                          <a:cs typeface="Times New Roman"/>
                        </a:rPr>
                        <a:t>Касимов</a:t>
                      </a: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Центральная библиотека</a:t>
                      </a:r>
                      <a:r>
                        <a:rPr lang="ru-RU" sz="20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им. Л.А. Малюгина г. </a:t>
                      </a:r>
                      <a:r>
                        <a:rPr lang="ru-RU" sz="2000" b="1" dirty="0" err="1">
                          <a:latin typeface="+mn-lt"/>
                          <a:ea typeface="Times New Roman"/>
                          <a:cs typeface="Times New Roman"/>
                        </a:rPr>
                        <a:t>Касимова</a:t>
                      </a:r>
                      <a:r>
                        <a:rPr lang="ru-RU" sz="20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10 000 000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43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latin typeface="+mn-lt"/>
                          <a:ea typeface="Times New Roman"/>
                          <a:cs typeface="Times New Roman"/>
                        </a:rPr>
                        <a:t>Рыбновский</a:t>
                      </a: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 район</a:t>
                      </a:r>
                      <a:r>
                        <a:rPr lang="ru-RU" sz="20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latin typeface="+mn-lt"/>
                          <a:ea typeface="Times New Roman"/>
                          <a:cs typeface="Times New Roman"/>
                        </a:rPr>
                        <a:t>Рыбновская</a:t>
                      </a: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 детская библиотека</a:t>
                      </a:r>
                      <a:r>
                        <a:rPr lang="ru-RU" sz="20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5 000 000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1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+mn-lt"/>
                          <a:ea typeface="Times New Roman"/>
                          <a:cs typeface="Times New Roman"/>
                        </a:rPr>
                        <a:t>Спасский</a:t>
                      </a:r>
                      <a:r>
                        <a:rPr lang="ru-RU" sz="20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+mn-lt"/>
                          <a:ea typeface="Times New Roman"/>
                          <a:cs typeface="Times New Roman"/>
                        </a:rPr>
                        <a:t>район</a:t>
                      </a:r>
                      <a:r>
                        <a:rPr lang="ru-RU" sz="20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Ижевская сельская библиотека Спасского района</a:t>
                      </a:r>
                      <a:r>
                        <a:rPr lang="ru-RU" sz="20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5 000 000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28596" y="142859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+mj-lt"/>
              </a:rPr>
              <a:t>Итоги конкурса на 2020 год, ЦФО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71470" y="571486"/>
          <a:ext cx="7803802" cy="4425061"/>
        </p:xfrm>
        <a:graphic>
          <a:graphicData uri="http://schemas.openxmlformats.org/drawingml/2006/table">
            <a:tbl>
              <a:tblPr/>
              <a:tblGrid>
                <a:gridCol w="4352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754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86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86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862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862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862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заявлено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Победители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Регионы ЦФО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ЦБ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мун/дет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ЦБ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мун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дет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Белгородская область 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Брянская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Владимирская область 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Воронежская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Ивановская область 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Калужская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Костромская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Курская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Липецкая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Московская область 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Орловская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A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Рязанская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A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A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A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A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A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Смоленская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Тамбовская область 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Тверская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Тульская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Ярославская область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57158" y="142858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A0000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rgbClr val="9A0000"/>
                </a:solidFill>
                <a:latin typeface="+mj-lt"/>
              </a:rPr>
              <a:t>Охват проекта в 2019 – 2020 годах</a:t>
            </a:r>
          </a:p>
        </p:txBody>
      </p:sp>
      <p:pic>
        <p:nvPicPr>
          <p:cNvPr id="11" name="Рисунок 10" descr="C:\Users\zam-razv\Desktop\к учебе\Таблица.jpg"/>
          <p:cNvPicPr/>
          <p:nvPr/>
        </p:nvPicPr>
        <p:blipFill>
          <a:blip r:embed="rId4" cstate="print"/>
          <a:srcRect l="4762" r="1814"/>
          <a:stretch>
            <a:fillRect/>
          </a:stretch>
        </p:blipFill>
        <p:spPr bwMode="auto">
          <a:xfrm>
            <a:off x="285720" y="571486"/>
            <a:ext cx="8501122" cy="45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/>
          <a:srcRect l="1317" t="13703" r="1645" b="17220"/>
          <a:stretch>
            <a:fillRect/>
          </a:stretch>
        </p:blipFill>
        <p:spPr bwMode="auto">
          <a:xfrm>
            <a:off x="214282" y="785800"/>
            <a:ext cx="892971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2142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Интерактивная карта проекта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85719" y="571488"/>
          <a:ext cx="8501125" cy="4524895"/>
        </p:xfrm>
        <a:graphic>
          <a:graphicData uri="http://schemas.openxmlformats.org/drawingml/2006/table">
            <a:tbl>
              <a:tblPr/>
              <a:tblGrid>
                <a:gridCol w="515219"/>
                <a:gridCol w="5238068"/>
                <a:gridCol w="1373919"/>
                <a:gridCol w="1373919"/>
              </a:tblGrid>
              <a:tr h="199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Мероприятие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Срок исполнения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Ответственный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Предоставление данных для сайта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новаябиблиотека.рф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и для Битрикс24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выполнено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15 ноября 2019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99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Подготовка </a:t>
                      </a:r>
                      <a:r>
                        <a:rPr lang="ru-RU" sz="1200" u="sng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дизайн-проекта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дизайн-проекты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готовы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01 декабря 2019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Подписание Распоряжение Правительства РФ о распределении средств, доведение уведомлений до субъектов РФ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15 декабря 2019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Минкультуры России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Подготовка выписки из сводной бюджетной росписи для заключения соглашения с Минкультуры России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20 декабря 2019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Предоставление актуализированной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дорожной карты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21 декабря 2019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Предоставление сметы, уточненной согласно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дизайн-проекту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21 декабря 2019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Заключение соглашений между Минкультуры России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 субъектом РФ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31 декабря 2019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Минкультуры России, субъект РФ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Согласование ПСД (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проетно-сметная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документация), подготовка необходимых документов для проведения конкурсных процедур и заключения договоров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31 декабря 2019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Внесение уточненной дорожной карты в систему мониторинга проекта (Битрикс24)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31 декабря 2019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РФ, РГБ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062" marR="100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000100" y="142858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«Дорожная карта» реализации проектов на 2020 год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714347" y="214296"/>
          <a:ext cx="7929619" cy="4888689"/>
        </p:xfrm>
        <a:graphic>
          <a:graphicData uri="http://schemas.openxmlformats.org/drawingml/2006/table">
            <a:tbl>
              <a:tblPr/>
              <a:tblGrid>
                <a:gridCol w="560917"/>
                <a:gridCol w="3359034"/>
                <a:gridCol w="2061814"/>
                <a:gridCol w="1947854"/>
              </a:tblGrid>
              <a:tr h="590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Предоставление еженедельной отчетности о ходе реализации проекта (кассовое исполнение, закрывающие документы, договоры)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январь - декабрь 2020 (каждый понедельник строго до 15:00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Москве)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Заключение соглашений между субъектом РФ и муниципалитетами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01 февраля 2020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4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Предоставление заявок на ПОФ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(предельный объем финансирования)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 соответствии с потребностью субъекта в оплате товаров/услуг, </a:t>
                      </a:r>
                      <a:r>
                        <a:rPr lang="ru-RU" sz="105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ежеквартально до 27 числа месяца, предшествующего оплате</a:t>
                      </a: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Обучение сотрудников проектных офисов и муниципальных библиотек субъектов РФ в РГБ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1-2 квартал 2020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РФ, РГБ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Отчет о расходовании средств субъектов в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эл.бюджете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ежеквартально (до 15 апреля 2020, 15 июля 2020, </a:t>
                      </a:r>
                      <a:endParaRPr lang="ru-RU" sz="1050" b="1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 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октября 2020)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Заключение 100 % договоров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01 июня 2020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Капитальный и текущий ремонт библиотек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15 июля 2020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Подключение к НЭБ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01 августа 2020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Поставка книг, периодики, мебели, оборудования для библиотек, подписание 100 % закрывающих документов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01 сентября 2020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6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Сборка мебели, подключение оборудования в библиотеках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15 сентября 2020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Расстановка фонда в библиотеках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25 сентября 2020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100 % кассовое исполнение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01 октября 2020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Открытие библиотек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 01 октября 2020</a:t>
                      </a:r>
                      <a:endParaRPr lang="ru-RU" sz="105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Субъект РФ</a:t>
                      </a:r>
                      <a:endParaRPr lang="ru-RU" sz="105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6" marR="91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0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Планы на 2021  год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857224" y="477240"/>
          <a:ext cx="7500990" cy="4626864"/>
        </p:xfrm>
        <a:graphic>
          <a:graphicData uri="http://schemas.openxmlformats.org/drawingml/2006/table">
            <a:tbl>
              <a:tblPr/>
              <a:tblGrid>
                <a:gridCol w="3635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799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574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5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№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Наименование </a:t>
                      </a: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библиотеки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Статус библиотеки (центральная/муниципальная)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316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Центральная библиотека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Сасовского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центральная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316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Центральная библиотека г. Сасово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центральная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632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Центральная библиотека им. Н.С.Гумилева Шиловского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центральная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94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Муниципальное учреждение культуры «Центральная районная библиотека муниципального образования –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Пронский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муниципальный район»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центральная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316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Центральная библиотека Спасского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центральная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316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Детская библиотека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Александро-Невского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муниципального района 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632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Федоровская сельская библиотека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Захаровского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муниципального района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632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Елатомскаяпоселковая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библиотека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+mn-lt"/>
                          <a:ea typeface="Calibri"/>
                          <a:cs typeface="Times New Roman"/>
                        </a:rPr>
                        <a:t>Касимовского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632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Кипчаковская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сельская библиотека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Кораблинского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муниципального района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316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Хиринская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сельская библиотека Рязанского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316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Городская библиотека №1 г.Ряжска Ряжского муниципального района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632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Ершовская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сельская библиотека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Старожиловского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316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Детская библиотека им. А.В. 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Ганзен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г. 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Касимова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0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</a:rPr>
              <a:t> </a:t>
            </a:r>
            <a:r>
              <a:rPr lang="ru-RU" sz="2400" b="1" dirty="0" smtClean="0"/>
              <a:t>Планы на 2022  год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785786" y="428611"/>
          <a:ext cx="7572428" cy="4654443"/>
        </p:xfrm>
        <a:graphic>
          <a:graphicData uri="http://schemas.openxmlformats.org/drawingml/2006/table">
            <a:tbl>
              <a:tblPr/>
              <a:tblGrid>
                <a:gridCol w="3670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622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31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1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№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Наименование библиотеки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Статус библиотеки (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центральная/</a:t>
                      </a:r>
                      <a:r>
                        <a:rPr lang="ru-RU" sz="1200" dirty="0" err="1" smtClean="0">
                          <a:latin typeface="+mn-lt"/>
                          <a:ea typeface="Calibri"/>
                          <a:cs typeface="Times New Roman"/>
                        </a:rPr>
                        <a:t>мун-ая</a:t>
                      </a: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514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Ермишинская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центральная библиотека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центральная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029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Муниципальное бюджетное учреждение культуры «Централизованная система детских библиотек города Рязани»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центральная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029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Каширинская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сельская библиотека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Александро-Невского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муниципального района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514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Енкаевская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библиотека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Кадомского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муниципального района 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514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Пехлецкая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сельская библиотека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Кораблинского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района 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68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Детская библиотека Милославского муниципального района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029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Октябрьская детская библиотека Михайловского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029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+mn-lt"/>
                          <a:ea typeface="Calibri"/>
                          <a:cs typeface="Times New Roman"/>
                        </a:rPr>
                        <a:t>Вослебовская</a:t>
                      </a: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 сельская библиотека </a:t>
                      </a:r>
                      <a:r>
                        <a:rPr lang="ru-RU" sz="1200" dirty="0" err="1">
                          <a:latin typeface="+mn-lt"/>
                          <a:ea typeface="Calibri"/>
                          <a:cs typeface="Times New Roman"/>
                        </a:rPr>
                        <a:t>Скопинского</a:t>
                      </a: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514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+mn-lt"/>
                          <a:ea typeface="Calibri"/>
                          <a:cs typeface="Times New Roman"/>
                        </a:rPr>
                        <a:t>Казинская</a:t>
                      </a: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 сельская библиотека </a:t>
                      </a:r>
                      <a:r>
                        <a:rPr lang="ru-RU" sz="1200" dirty="0" err="1">
                          <a:latin typeface="+mn-lt"/>
                          <a:ea typeface="Calibri"/>
                          <a:cs typeface="Times New Roman"/>
                        </a:rPr>
                        <a:t>Скопинского</a:t>
                      </a: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029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+mn-lt"/>
                          <a:ea typeface="Calibri"/>
                          <a:cs typeface="Times New Roman"/>
                        </a:rPr>
                        <a:t>Корневская</a:t>
                      </a: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 сельская библиотека </a:t>
                      </a:r>
                      <a:r>
                        <a:rPr lang="ru-RU" sz="1200" dirty="0" err="1">
                          <a:latin typeface="+mn-lt"/>
                          <a:ea typeface="Calibri"/>
                          <a:cs typeface="Times New Roman"/>
                        </a:rPr>
                        <a:t>Скопинского</a:t>
                      </a: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3029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+mn-lt"/>
                          <a:ea typeface="Calibri"/>
                          <a:cs typeface="Times New Roman"/>
                        </a:rPr>
                        <a:t>Баграмовская</a:t>
                      </a: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 сельская библиотека </a:t>
                      </a:r>
                      <a:r>
                        <a:rPr lang="ru-RU" sz="1200" dirty="0" err="1">
                          <a:latin typeface="+mn-lt"/>
                          <a:ea typeface="Calibri"/>
                          <a:cs typeface="Times New Roman"/>
                        </a:rPr>
                        <a:t>Рыбновского</a:t>
                      </a: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 муниципального района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514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Детская библиотека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Шацкого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514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Лесновская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детская библиотека Шиловского муниципального района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Calibri"/>
                          <a:cs typeface="Times New Roman"/>
                        </a:rPr>
                        <a:t>муниципальная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57224" y="0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+mj-lt"/>
              </a:rPr>
              <a:t>Заявки на конкурс 2021 года</a:t>
            </a:r>
            <a:endParaRPr lang="ru-RU" sz="2400" b="1" dirty="0">
              <a:solidFill>
                <a:srgbClr val="9A0000"/>
              </a:solidFill>
              <a:latin typeface="+mj-lt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928662" y="462716"/>
          <a:ext cx="7358114" cy="4480574"/>
        </p:xfrm>
        <a:graphic>
          <a:graphicData uri="http://schemas.openxmlformats.org/drawingml/2006/table">
            <a:tbl>
              <a:tblPr/>
              <a:tblGrid>
                <a:gridCol w="569264"/>
                <a:gridCol w="5004133"/>
                <a:gridCol w="1784717"/>
              </a:tblGrid>
              <a:tr h="238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Наименование библиотеки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Статус библиотеки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00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8920" algn="l"/>
                        </a:tabLs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Детская библиотека Александро-Невского муниципального района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муниципальная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731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8920" algn="l"/>
                        </a:tabLs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Федоровская сельская библиотека </a:t>
                      </a: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Захаровского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муниципального района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муниципальная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731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4790" algn="l"/>
                        </a:tabLs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Елатомская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поселковая библиотека </a:t>
                      </a: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Касимовского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муниципального района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муниципальная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731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840" algn="l"/>
                          <a:tab pos="428625" algn="l"/>
                          <a:tab pos="518795" algn="l"/>
                        </a:tabLs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Пехлецкая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сельская библиотека </a:t>
                      </a: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Кораблинского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муниципального района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муниципальная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269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4315" algn="l"/>
                          <a:tab pos="518795" algn="l"/>
                        </a:tabLs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Хиринская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сельская библиотека Рязанского муниципального района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муниципальная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00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4315" algn="l"/>
                          <a:tab pos="399415" algn="l"/>
                        </a:tabLs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Городская библиотека №1 г. Ряжска Ряжского муниципального района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муниципальная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512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4315" algn="l"/>
                          <a:tab pos="389890" algn="l"/>
                        </a:tabLs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Центральная библиотека </a:t>
                      </a: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Сасовского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муниципального района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центральная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512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4315" algn="l"/>
                          <a:tab pos="399415" algn="l"/>
                        </a:tabLs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Центральная библиотека Спасского муниципального района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центральная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731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4790" algn="l"/>
                          <a:tab pos="399415" algn="l"/>
                        </a:tabLs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Ершовская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сельская библиотека </a:t>
                      </a: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Старожиловского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муниципального района – произведен ремонт в 2019 г.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муниципальная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38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4315" algn="l"/>
                          <a:tab pos="419100" algn="l"/>
                        </a:tabLs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Детская библиотека им. А.В. </a:t>
                      </a: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Ганзен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г. </a:t>
                      </a: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Касимова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муниципальная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512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4315" algn="l"/>
                          <a:tab pos="419100" algn="l"/>
                        </a:tabLs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Calibri"/>
                        </a:rPr>
                        <a:t>Центральная городская библиотека им. С.А. Есенина, г. Рязань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центральная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717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ts val="1325"/>
                        </a:lnSpc>
                        <a:spcAft>
                          <a:spcPts val="0"/>
                        </a:spcAft>
                        <a:tabLst>
                          <a:tab pos="234315" algn="l"/>
                          <a:tab pos="428625" algn="l"/>
                        </a:tabLs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Calibri"/>
                        </a:rPr>
                        <a:t>Центральная районная библиотека им. Б.А. </a:t>
                      </a:r>
                      <a:r>
                        <a:rPr lang="ru-RU" sz="1300" dirty="0" err="1">
                          <a:latin typeface="+mn-lt"/>
                          <a:ea typeface="Times New Roman"/>
                          <a:cs typeface="Calibri"/>
                        </a:rPr>
                        <a:t>Можаева</a:t>
                      </a:r>
                      <a:r>
                        <a:rPr lang="ru-RU" sz="1300" dirty="0"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300" dirty="0" err="1">
                          <a:latin typeface="+mn-lt"/>
                          <a:ea typeface="Times New Roman"/>
                          <a:cs typeface="Calibri"/>
                        </a:rPr>
                        <a:t>Пителинского</a:t>
                      </a:r>
                      <a:r>
                        <a:rPr lang="ru-RU" sz="1300" dirty="0"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300" dirty="0" smtClean="0">
                          <a:latin typeface="+mn-lt"/>
                          <a:ea typeface="Times New Roman"/>
                          <a:cs typeface="Calibri"/>
                        </a:rPr>
                        <a:t>района 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центральная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919">
                <a:tc>
                  <a:txBody>
                    <a:bodyPr/>
                    <a:lstStyle/>
                    <a:p>
                      <a:pPr marL="347345" indent="-347345" algn="ctr">
                        <a:lnSpc>
                          <a:spcPts val="1205"/>
                        </a:lnSpc>
                        <a:spcAft>
                          <a:spcPts val="0"/>
                        </a:spcAft>
                        <a:tabLst>
                          <a:tab pos="243840" algn="l"/>
                          <a:tab pos="399415" algn="l"/>
                        </a:tabLs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 </a:t>
                      </a: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Calibri"/>
                        </a:rPr>
                        <a:t>Детская библиотека </a:t>
                      </a:r>
                      <a:r>
                        <a:rPr lang="ru-RU" sz="1300" dirty="0" err="1">
                          <a:latin typeface="+mn-lt"/>
                          <a:ea typeface="Times New Roman"/>
                          <a:cs typeface="Calibri"/>
                        </a:rPr>
                        <a:t>Ухоловского</a:t>
                      </a:r>
                      <a:r>
                        <a:rPr lang="ru-RU" sz="1300" dirty="0">
                          <a:latin typeface="+mn-lt"/>
                          <a:ea typeface="Times New Roman"/>
                          <a:cs typeface="Calibri"/>
                        </a:rPr>
                        <a:t> муниципального района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5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муниципальная</a:t>
                      </a: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4"/>
          <a:srcRect l="29782" t="40638" r="30300" b="20405"/>
          <a:stretch>
            <a:fillRect/>
          </a:stretch>
        </p:blipFill>
        <p:spPr bwMode="auto">
          <a:xfrm>
            <a:off x="357158" y="142859"/>
            <a:ext cx="850112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86314" y="214296"/>
            <a:ext cx="3571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</a:rPr>
              <a:t>Заседание 15 ноября 2019 года</a:t>
            </a:r>
            <a:r>
              <a:rPr lang="ru-RU" dirty="0" smtClean="0">
                <a:solidFill>
                  <a:srgbClr val="9A0000"/>
                </a:solidFill>
              </a:rPr>
              <a:t> </a:t>
            </a:r>
            <a:endParaRPr lang="ru-RU" dirty="0">
              <a:solidFill>
                <a:srgbClr val="9A0000"/>
              </a:solidFill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/>
          <a:srcRect l="21122" t="17493" r="22112" b="15452"/>
          <a:stretch>
            <a:fillRect/>
          </a:stretch>
        </p:blipFill>
        <p:spPr bwMode="auto">
          <a:xfrm>
            <a:off x="285720" y="214296"/>
            <a:ext cx="435771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/>
          <a:srcRect l="21613" t="17493" r="22440" b="21866"/>
          <a:stretch>
            <a:fillRect/>
          </a:stretch>
        </p:blipFill>
        <p:spPr bwMode="auto">
          <a:xfrm>
            <a:off x="5286380" y="642924"/>
            <a:ext cx="36221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 cstate="print"/>
          <a:srcRect l="21777" t="17784" r="22112" b="15743"/>
          <a:stretch>
            <a:fillRect/>
          </a:stretch>
        </p:blipFill>
        <p:spPr bwMode="auto">
          <a:xfrm>
            <a:off x="3786182" y="2786064"/>
            <a:ext cx="3334682" cy="221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57158" y="142858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A0000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rgbClr val="9A0000"/>
                </a:solidFill>
                <a:latin typeface="+mj-lt"/>
              </a:rPr>
              <a:t>Национальные проекты в Рязанской области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4"/>
          <a:srcRect l="25665" t="14611" r="24800" b="10203"/>
          <a:stretch>
            <a:fillRect/>
          </a:stretch>
        </p:blipFill>
        <p:spPr bwMode="auto">
          <a:xfrm>
            <a:off x="500034" y="571486"/>
            <a:ext cx="521497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6000760" y="1071552"/>
            <a:ext cx="314324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ea typeface="Times New Roman" pitchFamily="18" charset="0"/>
                <a:cs typeface="Times New Roman" pitchFamily="18" charset="0"/>
              </a:rPr>
              <a:t>Губернатор Н.В. Любимов: «Нацпроекты – это инструмент достижения национальных целей, и мы их должны добиться»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9A0000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388" y="4429138"/>
            <a:ext cx="2428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/>
              <a:t>Использованы материалы сайта Правительства Рязанской области</a:t>
            </a:r>
            <a:endParaRPr lang="ru-RU" sz="1000" dirty="0"/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\\serv_k2\incom\Сервисный центр\ОБРАЗЦЫ\Фасад библио\20160715_1411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28610"/>
            <a:ext cx="735811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357950" y="4500576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21.11.2019 г.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00100" y="4572014"/>
            <a:ext cx="5857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Использованы материалы сайта </a:t>
            </a:r>
            <a:r>
              <a:rPr lang="ru-RU" sz="1000" dirty="0" err="1" smtClean="0"/>
              <a:t>новаябиблиотека</a:t>
            </a:r>
            <a:r>
              <a:rPr lang="ru-RU" sz="1000" dirty="0" smtClean="0"/>
              <a:t> .</a:t>
            </a:r>
            <a:r>
              <a:rPr lang="ru-RU" sz="1000" dirty="0" err="1" smtClean="0"/>
              <a:t>рф</a:t>
            </a:r>
            <a:r>
              <a:rPr lang="ru-RU" sz="1000" dirty="0" smtClean="0"/>
              <a:t> и </a:t>
            </a:r>
            <a:r>
              <a:rPr lang="en-US" sz="1000" dirty="0" smtClean="0"/>
              <a:t>https</a:t>
            </a:r>
            <a:r>
              <a:rPr lang="en-US" sz="1000" dirty="0" smtClean="0"/>
              <a:t>://culturalforum.ru/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303607" y="2387084"/>
            <a:ext cx="2536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https://culturalforum.ru/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/>
          <a:srcRect t="13994" r="1153" b="6122"/>
          <a:stretch>
            <a:fillRect/>
          </a:stretch>
        </p:blipFill>
        <p:spPr bwMode="auto">
          <a:xfrm>
            <a:off x="357158" y="142858"/>
            <a:ext cx="857256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/>
          <a:srcRect l="34794" t="23662" r="16462" b="18180"/>
          <a:stretch>
            <a:fillRect/>
          </a:stretch>
        </p:blipFill>
        <p:spPr bwMode="auto">
          <a:xfrm>
            <a:off x="285720" y="357172"/>
            <a:ext cx="360998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000496" y="1285866"/>
            <a:ext cx="43577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«У нас планировалось 110 объектов в 38 регионах по итогам года. Однако удалось получить дополнительные средства и в итоге в 2019 году в 44 регионах появятся в общей сложности 134 библиотеки нового поколения», – </a:t>
            </a:r>
            <a:endParaRPr lang="ru-RU" sz="2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14678" y="3714758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/>
              <a:t>министр культуры РФ В.Р. </a:t>
            </a:r>
            <a:r>
              <a:rPr lang="ru-RU" sz="2000" b="1" dirty="0" err="1" smtClean="0"/>
              <a:t>Мединский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071934" y="285735"/>
            <a:ext cx="5072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A0000"/>
                </a:solidFill>
                <a:latin typeface="+mj-lt"/>
              </a:rPr>
              <a:t>VIII Санкт-Петербургский международный культурный форум</a:t>
            </a:r>
            <a:endParaRPr lang="ru-RU" b="1" dirty="0">
              <a:solidFill>
                <a:srgbClr val="9A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00034" y="142858"/>
            <a:ext cx="5851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Город Иланский Красноярского края</a:t>
            </a:r>
            <a:endParaRPr lang="ru-RU" dirty="0">
              <a:latin typeface="+mj-lt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/>
          <a:srcRect l="23089" t="26211" r="24319" b="11396"/>
          <a:stretch>
            <a:fillRect/>
          </a:stretch>
        </p:blipFill>
        <p:spPr bwMode="auto">
          <a:xfrm>
            <a:off x="285720" y="642924"/>
            <a:ext cx="37862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5"/>
          <a:srcRect l="23570" t="26781" r="24302" b="11111"/>
          <a:stretch>
            <a:fillRect/>
          </a:stretch>
        </p:blipFill>
        <p:spPr bwMode="auto">
          <a:xfrm>
            <a:off x="4214810" y="1714494"/>
            <a:ext cx="457203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6" cstate="print"/>
          <a:srcRect l="23891" t="25941" r="23998" b="11343"/>
          <a:stretch>
            <a:fillRect/>
          </a:stretch>
        </p:blipFill>
        <p:spPr bwMode="auto">
          <a:xfrm>
            <a:off x="6000760" y="214296"/>
            <a:ext cx="2309807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285852" y="142859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j-lt"/>
              </a:rPr>
              <a:t>Муниципальная библиотека №1 имени Л.Н. Толстого, Пермь</a:t>
            </a:r>
            <a:endParaRPr lang="ru-RU" dirty="0">
              <a:latin typeface="+mj-lt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4"/>
          <a:srcRect l="23089" t="24217" r="24158" b="17664"/>
          <a:stretch>
            <a:fillRect/>
          </a:stretch>
        </p:blipFill>
        <p:spPr bwMode="auto">
          <a:xfrm>
            <a:off x="285720" y="571486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5"/>
          <a:srcRect l="22608" t="23647" r="24158" b="18518"/>
          <a:stretch>
            <a:fillRect/>
          </a:stretch>
        </p:blipFill>
        <p:spPr bwMode="auto">
          <a:xfrm>
            <a:off x="4357686" y="1714494"/>
            <a:ext cx="4572032" cy="30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142858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+mj-lt"/>
              </a:rPr>
              <a:t>Сузунская</a:t>
            </a:r>
            <a:r>
              <a:rPr lang="ru-RU" b="1" dirty="0" smtClean="0">
                <a:latin typeface="+mj-lt"/>
              </a:rPr>
              <a:t> Центральная библиотека Новосибирской области</a:t>
            </a:r>
            <a:endParaRPr lang="ru-RU" b="1" dirty="0">
              <a:latin typeface="+mj-lt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/>
          <a:srcRect l="24853" t="28508" r="22875" b="14761"/>
          <a:stretch>
            <a:fillRect/>
          </a:stretch>
        </p:blipFill>
        <p:spPr bwMode="auto">
          <a:xfrm>
            <a:off x="214282" y="571486"/>
            <a:ext cx="478634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\\serv_k2\incom\Винoкурова\БИБЛИОТЕКИ НОВОГО ПОКОЛЕНИЯ\п. Сузун1 Новосибирской обл.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214560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57224" y="85723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214296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Модельная библиотека в Улан-Удэ, Бурятия</a:t>
            </a:r>
            <a:endParaRPr lang="ru-RU" dirty="0">
              <a:latin typeface="+mj-lt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/>
          <a:srcRect l="23089" t="24801" r="23998" b="12197"/>
          <a:stretch>
            <a:fillRect/>
          </a:stretch>
        </p:blipFill>
        <p:spPr bwMode="auto">
          <a:xfrm>
            <a:off x="4286248" y="1571618"/>
            <a:ext cx="4714908" cy="317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5"/>
          <a:srcRect l="23410" t="25372" r="24158" b="11912"/>
          <a:stretch>
            <a:fillRect/>
          </a:stretch>
        </p:blipFill>
        <p:spPr bwMode="auto">
          <a:xfrm>
            <a:off x="357158" y="642924"/>
            <a:ext cx="37862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3748</TotalTime>
  <Words>1356</Words>
  <Application>Microsoft Office PowerPoint</Application>
  <PresentationFormat>Экран (16:9)</PresentationFormat>
  <Paragraphs>536</Paragraphs>
  <Slides>32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Специальное оформление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Сороколетова Наталья Васильевна</dc:creator>
  <cp:lastModifiedBy>zam-razv</cp:lastModifiedBy>
  <cp:revision>1139</cp:revision>
  <dcterms:created xsi:type="dcterms:W3CDTF">2016-06-08T12:19:01Z</dcterms:created>
  <dcterms:modified xsi:type="dcterms:W3CDTF">2019-11-22T07:46:47Z</dcterms:modified>
</cp:coreProperties>
</file>