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92" r:id="rId3"/>
    <p:sldId id="311" r:id="rId4"/>
    <p:sldId id="297" r:id="rId5"/>
    <p:sldId id="296" r:id="rId6"/>
    <p:sldId id="299" r:id="rId7"/>
    <p:sldId id="300" r:id="rId8"/>
    <p:sldId id="301" r:id="rId9"/>
    <p:sldId id="309" r:id="rId10"/>
    <p:sldId id="310" r:id="rId11"/>
    <p:sldId id="305" r:id="rId12"/>
    <p:sldId id="295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28" autoAdjust="0"/>
    <p:restoredTop sz="76904" autoAdjust="0"/>
  </p:normalViewPr>
  <p:slideViewPr>
    <p:cSldViewPr>
      <p:cViewPr>
        <p:scale>
          <a:sx n="71" d="100"/>
          <a:sy n="71" d="100"/>
        </p:scale>
        <p:origin x="-96" y="-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92209-2265-4685-BEC2-78D5619A9B0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7D6AF-D681-4D81-B41F-0654957E62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87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7D6AF-D681-4D81-B41F-0654957E62B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7D6AF-D681-4D81-B41F-0654957E62B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7D6AF-D681-4D81-B41F-0654957E62B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7D6AF-D681-4D81-B41F-0654957E62B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1539720"/>
            <a:ext cx="1981200" cy="13716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39720"/>
            <a:ext cx="6324600" cy="13716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10489"/>
            <a:ext cx="6705600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0489"/>
            <a:ext cx="1956046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05979"/>
            <a:ext cx="1676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14299"/>
            <a:ext cx="1981200" cy="4917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5442"/>
            <a:ext cx="6705600" cy="491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169208"/>
            <a:ext cx="1600201" cy="123444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169208"/>
            <a:ext cx="6324600" cy="123444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4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8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13189"/>
            <a:ext cx="8831802" cy="49171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14300"/>
            <a:ext cx="6705600" cy="49149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586740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1597914"/>
            <a:ext cx="1673352" cy="2112264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342900"/>
            <a:ext cx="1675660" cy="1255014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13157"/>
            <a:ext cx="1981200" cy="49171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14300"/>
            <a:ext cx="6705600" cy="49149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1600200"/>
            <a:ext cx="1676400" cy="222885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345186"/>
            <a:ext cx="1676400" cy="1255014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226228"/>
            <a:ext cx="8831802" cy="37841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14301"/>
            <a:ext cx="8814047" cy="10098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89303"/>
            <a:ext cx="8407893" cy="33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4767263"/>
            <a:ext cx="21336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F6AD737-3B01-4514-B122-66450100DCA0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4767263"/>
            <a:ext cx="3352800" cy="2057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4766310"/>
            <a:ext cx="582966" cy="20574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0D6365A-CED8-4E23-8255-1A74BCECCA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100" advTm="30000">
        <p14:switch dir="r"/>
      </p:transition>
    </mc:Choice>
    <mc:Fallback xmlns="">
      <p:transition spd="slow" advTm="30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1C8DE4D9D429E5F524C4CD45A862B62163BF8D78C1CF1FC32402CC9447EF5EEAD4CA74246E6CB1E37BE96AD9B8EF216E30CB116DCF5D585Bt8DA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1C8DE4D9D429E5F524C4CD45A862B62163BF8D78C1CF1FC32402CC9447EF5EEAD4CA74246E6CB1E37BE96AD9B8EF216E30CB116DCF5D585Bt8DA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166D4AC919B620569912629260ED182857D66F81E2D6B80A7A7BACCE387CF8FBE5EF160687CA94CAC9A80BAE96hA0C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B32CDE0E905E401B1BFF323EF993DB2C6F61F4AD729D3444C3F7F56C5AF257E791F3717BDE4B3AACF5B9EA31730C2AN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3238BD92AC537712D4AC603B4053546F41F4A9B9101241BE8A4B4CA67E38801A9B8D31A6B451D7A13C76FDEFF0511C0BC1336AC8D884400EnCR2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1F2A4938DA93A390A6AAE84A140E0ABFCA7CF4BB8C0B05BE175AB30BA1EE509D14F10F33A01D283CA1A55F0103BW6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Новости российского законодательства</a:t>
            </a:r>
            <a:endParaRPr lang="ru-RU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2656107"/>
            <a:ext cx="87129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8"/>
            <a:ext cx="878497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Гражданам сообщат о размере их будущей пенсии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Граждане, достигшие 45 лет, станут получать уведомления ПФР о размере будущей пенсии. Уведомления ПФР будут приходить автоматически через портал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gosuslugi.ru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личный кабинет на сайте ПФР 1 раз в 3 года после того, как человеку исполнилось 45 лет. Гражданин узнает, каковы его пенсионные накопления и какой может стать пенсия в дальнейшем в зависимости от уровня доходов. </a:t>
            </a:r>
          </a:p>
          <a:p>
            <a:pPr algn="just" fontAlgn="base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565" y="1707654"/>
            <a:ext cx="8352928" cy="2177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Ознакомиться с новостями законодательства </a:t>
            </a:r>
          </a:p>
          <a:p>
            <a:pPr algn="ctr">
              <a:lnSpc>
                <a:spcPct val="110000"/>
              </a:lnSpc>
            </a:pPr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можно в справочных правовых системах.</a:t>
            </a:r>
          </a:p>
          <a:p>
            <a:pPr algn="ctr">
              <a:lnSpc>
                <a:spcPct val="110000"/>
              </a:lnSpc>
            </a:pPr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Точка доступа организована в </a:t>
            </a:r>
          </a:p>
          <a:p>
            <a:pPr algn="ctr">
              <a:lnSpc>
                <a:spcPct val="110000"/>
              </a:lnSpc>
            </a:pPr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отделе правовой информации и </a:t>
            </a:r>
          </a:p>
          <a:p>
            <a:pPr algn="ctr">
              <a:lnSpc>
                <a:spcPct val="110000"/>
              </a:lnSpc>
            </a:pPr>
            <a:r>
              <a:rPr lang="ru-RU" sz="25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образовательных ресурсов библиотеки.</a:t>
            </a:r>
            <a:endParaRPr lang="ru-RU" sz="2500" b="1" dirty="0"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3030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266885"/>
            <a:ext cx="8381260" cy="79079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3019952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Составитель: Елена Бардина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ГБУК РО «Библиотека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Горького»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Отдел правовой информации и образовательных ресурсов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rounb.ru; rounb_odpi@mail.ru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1086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2989181"/>
            <a:ext cx="86751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 smtClean="0"/>
              <a:t> </a:t>
            </a:r>
          </a:p>
          <a:p>
            <a:r>
              <a:rPr lang="ru-RU" sz="2400" b="1" dirty="0" smtClean="0"/>
              <a:t> 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/>
              <a:t> </a:t>
            </a:r>
            <a:endParaRPr lang="ru-RU" sz="2400" dirty="0" smtClean="0"/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864" y="1203597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23528" y="1413008"/>
            <a:ext cx="849694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Выплату социальных пособий продлят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Президент РФ 25 марта объявил об автоматическом продлении всех социальных пособий и льгот на ближайшие шесть месяцев. Выплаты ветеранам и труженикам тыла к 75-летию Великой Победы должны быть осуществлены уже в апреле.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131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2989181"/>
            <a:ext cx="86751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 smtClean="0"/>
              <a:t> </a:t>
            </a:r>
          </a:p>
          <a:p>
            <a:r>
              <a:rPr lang="ru-RU" sz="2400" b="1" dirty="0" smtClean="0"/>
              <a:t> 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/>
              <a:t> </a:t>
            </a:r>
            <a:endParaRPr lang="ru-RU" sz="2400" dirty="0" smtClean="0"/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864" y="1203597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23528" y="1413010"/>
            <a:ext cx="8496944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семей с детьми планируется: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 апреля выплачивать по 5 тыс. руб. ежемесячно на каждого ребенка в возрасте до 3 лет;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выплаты на детей в возрасте от 3 до 7 лет начать осуществлять в июне.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131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2972833"/>
            <a:ext cx="86409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9"/>
            <a:ext cx="87849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b="1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203598"/>
            <a:ext cx="8568952" cy="4083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Вступает  в силу «Закон об электронных трудовых книжках»</a:t>
            </a:r>
          </a:p>
          <a:p>
            <a:pPr algn="just"/>
            <a:endParaRPr lang="ru-RU" sz="800" b="1" dirty="0" smtClean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2020 года появится цифровой формат трудовых книжек. Перевести сотрудника на электронную книжку можно будет только с его согласия. Тем, кто впервые устраивается на работу после 31 декабря 2020 года, бумажный документ заводить не придется.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Федеральный закон от 16.12.2019 № 439-ФЗ</a:t>
            </a:r>
          </a:p>
          <a:p>
            <a:pPr algn="just"/>
            <a:endParaRPr lang="ru-RU" i="1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75606"/>
            <a:ext cx="878497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Оплата труда дистанционных работников в условиях коронавируса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дистанционных работников распространяется действие трудового законодательства и иных актов, содержащих нормы трудового права.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Специфика оплаты труда в такой ситуации ТК РФ прямо не определена, но очевидно, что при сохранении объема трудовых обязанностей не должен измениться и размер оплаты труда. </a:t>
            </a: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51520" y="3105917"/>
            <a:ext cx="87129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8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Выплаты работникам, направленным на карантин</a:t>
            </a:r>
          </a:p>
          <a:p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Работники, которые недавно посещали страны с неблагоприятной эпидемиологической ситуацией по коронавирусу, по возвращении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самоизолироваться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дома на две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недели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вместе с проживающими с ними лицами. На этот период работник оформляет больничный лист, а работодатели выплачивают ему пособие по временной нетрудоспособности за счет средств ФСС России.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РФ от 18.03.2020 №294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hlinkClick r:id="rId2"/>
            </a:endParaRPr>
          </a:p>
          <a:p>
            <a:endParaRPr lang="ru-RU" b="1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51520" y="3038185"/>
            <a:ext cx="864096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8"/>
            <a:ext cx="878497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Наличные деньги могут быть способом передачи коронавируса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 предупредила о существующей вероятности передачи вирусных инфекций, в том числе коронавируса, при расчетах через наличные деньги, поскольку на бумаге вирусы бывают активны 3-4 дня. Самым безопасным способом оплаты ВОЗ называет бесконтактные платежи.</a:t>
            </a:r>
          </a:p>
          <a:p>
            <a:endParaRPr lang="ru-RU" sz="2400" dirty="0" smtClean="0"/>
          </a:p>
          <a:p>
            <a:endParaRPr lang="ru-RU" sz="2400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2656107"/>
            <a:ext cx="87129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8"/>
            <a:ext cx="878497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 бесплатном горячем питании школьников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законодательном уровне закреплены нормы об обеспечении минимум раз в день бесплатным горячим питанием обучающихся по программам начального общего образования. Предусмотрена поэтапная реализация мероприятий – с 1 сентября 2020 г. по 1 сентября 2023 г.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Введено понятие здорового питания, закреплены его принципы, особенности организации качественного, безопасного и здорового питания детей и отдельных групп населения.</a:t>
            </a:r>
          </a:p>
          <a:p>
            <a:pPr algn="just"/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81000" y="123479"/>
            <a:ext cx="8381260" cy="1008112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Новости российского законодательства</a:t>
            </a:r>
            <a:endParaRPr lang="ru-RU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2656107"/>
            <a:ext cx="871296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03598"/>
            <a:ext cx="878497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Новости о материнском (семейном) капитале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выплаты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маткапитала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рождении (усыновлении) с 1 января 2020 г.: на первого ребенка в размере 466 617 руб.; на второго ребенка и последующих детей до 616 617 руб.;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беспечить более быструю процедуру получения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маткапитала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азрешить строительство  жилого дома на садовом земельном участке;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продление программы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маткапитала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конца 2026 г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Федеральный закон от 01.03. 2020  N 35-ФЗ «О внесении изменений в отдельные законодательные акты РФ по вопросам, связанным с распоряжением средствами материнского (семейного) капитала»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56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5826</TotalTime>
  <Words>375</Words>
  <Application>Microsoft Office PowerPoint</Application>
  <PresentationFormat>Экран (16:9)</PresentationFormat>
  <Paragraphs>97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Сетка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  <vt:lpstr>Новости российского законодательства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Новости российского законодательства</dc:title>
  <dc:creator>odpi-1</dc:creator>
  <cp:lastModifiedBy>User</cp:lastModifiedBy>
  <cp:revision>403</cp:revision>
  <dcterms:created xsi:type="dcterms:W3CDTF">2015-07-03T07:34:53Z</dcterms:created>
  <dcterms:modified xsi:type="dcterms:W3CDTF">2020-03-27T08:51:56Z</dcterms:modified>
</cp:coreProperties>
</file>