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93" r:id="rId3"/>
    <p:sldId id="307" r:id="rId4"/>
    <p:sldId id="294" r:id="rId5"/>
    <p:sldId id="259" r:id="rId6"/>
    <p:sldId id="300" r:id="rId7"/>
    <p:sldId id="260" r:id="rId8"/>
    <p:sldId id="296" r:id="rId9"/>
    <p:sldId id="295" r:id="rId10"/>
    <p:sldId id="298" r:id="rId11"/>
    <p:sldId id="297" r:id="rId12"/>
    <p:sldId id="273" r:id="rId13"/>
    <p:sldId id="301" r:id="rId14"/>
    <p:sldId id="272" r:id="rId15"/>
    <p:sldId id="299" r:id="rId16"/>
    <p:sldId id="278" r:id="rId17"/>
    <p:sldId id="279" r:id="rId18"/>
    <p:sldId id="289" r:id="rId19"/>
    <p:sldId id="281" r:id="rId20"/>
    <p:sldId id="282" r:id="rId21"/>
    <p:sldId id="283" r:id="rId22"/>
    <p:sldId id="284" r:id="rId23"/>
    <p:sldId id="285" r:id="rId24"/>
    <p:sldId id="286" r:id="rId25"/>
    <p:sldId id="304" r:id="rId26"/>
    <p:sldId id="305" r:id="rId27"/>
    <p:sldId id="306" r:id="rId28"/>
    <p:sldId id="287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33" autoAdjust="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BED64E6-B81E-4DBD-A6F7-17874E80CAB2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D1B47E-4485-4B98-B8C9-A498140804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>
          <a:xfrm>
            <a:off x="4246563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C30E4C-7A87-4A05-A523-8FC6A50A3289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557963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251575" y="6556375"/>
            <a:ext cx="588963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14B83D-41A2-41E3-9436-255A5BE34C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02F380-874E-49F5-94CF-9FDE259707A4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D47CDD4-0FA4-4DCF-B132-CA450A525A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8" name="Дата 3"/>
          <p:cNvSpPr>
            <a:spLocks noGrp="1"/>
          </p:cNvSpPr>
          <p:nvPr>
            <p:ph type="dt" sz="half" idx="2"/>
          </p:nvPr>
        </p:nvSpPr>
        <p:spPr>
          <a:xfrm>
            <a:off x="4243388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>
              <a:defRPr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344A67D-460F-492C-A954-C24569A80C98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556375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254750" y="6553200"/>
            <a:ext cx="587375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592A036-A58D-4EA4-A3D3-E32D12500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Arial" charset="0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Arial" charset="0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32347" y="932532"/>
            <a:ext cx="7231231" cy="97693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latin typeface="+mj-lt"/>
              </a:rPr>
              <a:t/>
            </a:r>
            <a:br>
              <a:rPr lang="ru-RU" sz="2400" dirty="0" smtClean="0">
                <a:latin typeface="+mj-lt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Выплаты и льготы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ребенку с Ограниченными возможностями  здоровья</a:t>
            </a:r>
          </a:p>
        </p:txBody>
      </p:sp>
      <p:pic>
        <p:nvPicPr>
          <p:cNvPr id="5122" name="Picture 2" descr="C:\Documents and Settings\Пользователь\Рабочий стол\img_20151129180000_380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476375" y="2276475"/>
            <a:ext cx="5495925" cy="3810000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0000">
        <p14:switch dir="r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332656"/>
            <a:ext cx="7239001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Ежемесячная денежная выплата 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 составе пенсионного обеспечения всем семьям с детьми-инвалидами и инвалидами с детства предоставляется ежемесячная денежная выплата (ЕДВ) и набор социальных услуг (НСУ). 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Размер ЕДВ будет зависеть от того, полностью или частично семья желает пользоваться НСУ в натуральной форме (или отказывается в его получении в пользу денежной компенсации).</a:t>
            </a: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8000">
        <p14:switch dir="r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2561" y="891996"/>
            <a:ext cx="7587175" cy="95267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latin typeface="+mj-lt"/>
              </a:rPr>
              <a:t/>
            </a:r>
            <a:br>
              <a:rPr lang="ru-RU" sz="2400" dirty="0" smtClean="0">
                <a:latin typeface="+mj-lt"/>
              </a:rPr>
            </a:br>
            <a:r>
              <a:rPr lang="ru-RU" sz="2400" dirty="0" smtClean="0">
                <a:latin typeface="+mj-lt"/>
              </a:rPr>
              <a:t/>
            </a:r>
            <a:br>
              <a:rPr lang="ru-RU" sz="2400" dirty="0" smtClean="0">
                <a:latin typeface="+mj-lt"/>
              </a:rPr>
            </a:br>
            <a:r>
              <a:rPr lang="ru-RU" sz="2400" dirty="0">
                <a:latin typeface="+mj-lt"/>
              </a:rPr>
              <a:t/>
            </a:r>
            <a:br>
              <a:rPr lang="ru-RU" sz="2400" dirty="0">
                <a:latin typeface="+mj-lt"/>
              </a:rPr>
            </a:br>
            <a:r>
              <a:rPr lang="ru-RU" sz="2400" dirty="0" smtClean="0">
                <a:latin typeface="+mj-lt"/>
              </a:rPr>
              <a:t/>
            </a:r>
            <a:br>
              <a:rPr lang="ru-RU" sz="2400" dirty="0" smtClean="0">
                <a:latin typeface="+mj-lt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Ежемесячная выплата лицам, осуществляющим уход за детьми-инвалидами и инвалидами с детства 1 группы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844675"/>
            <a:ext cx="7639050" cy="4310063"/>
          </a:xfrm>
        </p:spPr>
        <p:txBody>
          <a:bodyPr/>
          <a:lstStyle/>
          <a:p>
            <a:pPr algn="just" eaLnBrk="1" hangingPunct="1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Родителям (усыновителям), опекунам (попечителям) и другим лицам, осуществляющим уход за детьми-инвалидами в возрасте до 18 лет или инвалидами с детства 1 группы, устанавливается ежемесячная выплата.</a:t>
            </a:r>
          </a:p>
          <a:p>
            <a:pPr algn="just" eaLnBrk="1" hangingPunct="1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Размер ежемесячной выплаты составляет:</a:t>
            </a:r>
          </a:p>
          <a:p>
            <a:pPr lvl="1" algn="just" eaLnBrk="1" hangingPunct="1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Родителю или опекуну – 5 500 рублей;</a:t>
            </a:r>
          </a:p>
          <a:p>
            <a:pPr lvl="1" algn="just" eaLnBrk="1" hangingPunct="1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другим лицам – 1 200 рублей.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Wingdings 2" pitchFamily="18" charset="2"/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(Указ Президента РФ от 26.12.2013 №175 (ред. от 31.12.2014) «О ежемесячных выплатах лицам, осуществляющим уход детьми-инвалидами и инвалидами  с детства 1 группы»)</a:t>
            </a:r>
          </a:p>
          <a:p>
            <a:pPr eaLnBrk="1" hangingPunct="1"/>
            <a:endParaRPr lang="ru-RU" dirty="0" smtClean="0"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4024" y="7542"/>
            <a:ext cx="7239002" cy="118057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Набор социальных услуг (НСУ)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4294967295"/>
          </p:nvPr>
        </p:nvSpPr>
        <p:spPr>
          <a:xfrm>
            <a:off x="179388" y="1628775"/>
            <a:ext cx="7715250" cy="4570413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НСУ состоит из трех основных блоков и может выплачиваться в установленном денежном эквиваленте.</a:t>
            </a:r>
          </a:p>
          <a:p>
            <a:pPr lvl="1" algn="just" eaLnBrk="1" hangingPunct="1">
              <a:buFont typeface="Wingdings" pitchFamily="2" charset="2"/>
              <a:buChar char="q"/>
            </a:pP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лекарствами по рецептам, медицинскими изделиями, лечебными продуктами питания для детей.</a:t>
            </a:r>
          </a:p>
          <a:p>
            <a:pPr lvl="1" algn="just" eaLnBrk="1" hangingPunct="1">
              <a:buFont typeface="Wingdings" pitchFamily="2" charset="2"/>
              <a:buChar char="q"/>
            </a:pP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Предоставление путевок на санаторно-курортное лечение.</a:t>
            </a:r>
          </a:p>
          <a:p>
            <a:pPr lvl="1" algn="just" eaLnBrk="1" hangingPunct="1">
              <a:buFont typeface="Wingdings" pitchFamily="2" charset="2"/>
              <a:buChar char="q"/>
            </a:pP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Бесплатный проезд на пригородном ж/д транспорте, а также междугородном транспорте к месту лечения и домой.</a:t>
            </a:r>
          </a:p>
          <a:p>
            <a:pPr eaLnBrk="1" hangingPunct="1"/>
            <a:endParaRPr lang="ru-RU" sz="2400" smtClean="0"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6000">
        <p14:switch dir="r"/>
      </p:transition>
    </mc:Choice>
    <mc:Fallback xmlns="">
      <p:transition spd="slow" advTm="1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900" dirty="0" smtClean="0">
                <a:latin typeface="Times New Roman" pitchFamily="18" charset="0"/>
              </a:rPr>
              <a:t>Право на набор </a:t>
            </a:r>
            <a:br>
              <a:rPr lang="ru-RU" sz="2900" dirty="0" smtClean="0">
                <a:latin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</a:rPr>
              <a:t>социальных услуг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700213"/>
            <a:ext cx="7427913" cy="442595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Поскольку набор социальных услуг является частью единовременных денежных выплат, для его получения не требуется идти в Пенсионный фонд и писать отдельное заявление. </a:t>
            </a:r>
          </a:p>
          <a:p>
            <a:pPr algn="just" eaLnBrk="1" hangingPunct="1"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При назначении единовременных выплат у ребенка-инвалида сразу автоматически возникает 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право на набор социальных услуг в натуральной форме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, о чем в ПФР выдается соответствующая справка.</a:t>
            </a:r>
          </a:p>
          <a:p>
            <a:pPr eaLnBrk="1" hangingPunct="1"/>
            <a:endParaRPr lang="ru-RU" sz="2800" smtClean="0"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8000">
        <p14:switch dir="r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16350" y="296863"/>
            <a:ext cx="7461567" cy="114299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Порядок получения набора социальных услуг (НСУ) для детей-инвалидов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Получатель набора социальных услуг или его родители (опекуны)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могут отказаться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от получения  услуг в натуральном виде полностью или частично, получая вместо них денежное возмещение в составе ЕДВ.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Изменить порядок получения набора услуг можно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только с 1 января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каждого следующего года при условии, что соответствующее заявление в ПФР подано до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1 октября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текущего года.</a:t>
            </a:r>
          </a:p>
          <a:p>
            <a:pPr eaLnBrk="1" hangingPunct="1">
              <a:lnSpc>
                <a:spcPct val="80000"/>
              </a:lnSpc>
            </a:pPr>
            <a:endParaRPr lang="ru-RU" smtClean="0"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9000">
        <p14:switch dir="r"/>
      </p:transition>
    </mc:Choice>
    <mc:Fallback xmlns="">
      <p:transition spd="slow" advTm="19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188640"/>
            <a:ext cx="7239000" cy="1274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Единовременное пособие при Усыновлении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ребенка-инвалида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773238"/>
            <a:ext cx="7210425" cy="4352925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dirty="0" smtClean="0">
                <a:latin typeface="Trebuchet MS" pitchFamily="34" charset="0"/>
              </a:rPr>
              <a:t>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усыновлении ребенка-инвалида государство через органы соцзащиты выплачивает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единовременное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пособие по передаче ребенка в семью на воспитание в повышенном размере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128 053,08 руб.</a:t>
            </a:r>
          </a:p>
          <a:p>
            <a:pPr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sz="2000" i="1" dirty="0" smtClean="0">
                <a:latin typeface="Times New Roman" pitchFamily="18" charset="0"/>
              </a:rPr>
              <a:t>Федеральный закон от 19 мая 1995 г. N 81-ФЗ ( ред. от 29.07.2018) «О государственных пособиях гражданам, имеющим детей») </a:t>
            </a:r>
          </a:p>
          <a:p>
            <a:pPr algn="just" eaLnBrk="1" hangingPunct="1">
              <a:buFont typeface="Arial" charset="0"/>
              <a:buNone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3000">
        <p14:switch dir="r"/>
      </p:transition>
    </mc:Choice>
    <mc:Fallback xmlns="">
      <p:transition spd="slow" advTm="1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5600" y="654275"/>
            <a:ext cx="7239000" cy="118480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Материнский капитал на социальную адаптацию и интеграцию в общество</a:t>
            </a:r>
            <a:r>
              <a:rPr lang="ru-RU" sz="2400" dirty="0" smtClean="0">
                <a:latin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</a:rPr>
            </a:br>
            <a:endParaRPr lang="ru-RU" sz="2400" dirty="0" smtClean="0">
              <a:latin typeface="Times New Roman" pitchFamily="18" charset="0"/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idx="4294967295"/>
          </p:nvPr>
        </p:nvSpPr>
        <p:spPr>
          <a:xfrm>
            <a:off x="395288" y="1844675"/>
            <a:ext cx="7300912" cy="46116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Средства из материнского капитала можно тратить на 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покупку товаров и оплату услуг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, направленных на социальную адаптацию и интеграцию в общество ребенка-инвалида (любого из детей в семье, т.е. не только получателя сертификата) 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в виде компенсации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 уже потраченных на это денег.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 оплату медицинских услуг, реабилитацию и покупку лекарств средства вкладывать 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не разрешается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70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i="1" smtClean="0">
                <a:latin typeface="Times New Roman" pitchFamily="18" charset="0"/>
                <a:cs typeface="Times New Roman" pitchFamily="18" charset="0"/>
              </a:rPr>
              <a:t>(Распоряжение Правительства РФ  от 30.04.2016  № 831-р)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528" y="332656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Налоговые льготы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2018 году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каждого из детей-инвалидов до 18 лет (или на учащегося по очной форме студента, аспиранта с инвалидностью 1 и 2 группы до 24 лет) предоставляется льгота по налогу на добавленную стоимость (НДФЛ), которая полагается обоим родителям (усыновителям, опекунам) ребенка-инвалида.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Налоговый вычет на ребенка предоставляется только работающему родителю и призван увеличить «чистый», не облагаемый налогом размер зарплаты.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(Налоговый кодекс Российской Федерации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lnSpc>
                <a:spcPct val="80000"/>
              </a:lnSpc>
              <a:buFont typeface="Arial" charset="0"/>
              <a:buNone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971550" y="908050"/>
            <a:ext cx="65722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Суммарный размер вычета составляет: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12 000 руб.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родителю, усыновителю.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AutoShape 4" descr="https://progorod58.ru/userfiles/picitem/img-20150603114827-24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1" name="AutoShape 6" descr="https://progorod58.ru/userfiles/picitem/img-20150603114827-24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2532" name="Picture 8" descr="http://ukuzi.ru/wp-content/uploads/2014/06/rebenok-invali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2143125"/>
            <a:ext cx="5357812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Заголовок 1"/>
          <p:cNvSpPr>
            <a:spLocks/>
          </p:cNvSpPr>
          <p:nvPr/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108520" y="397126"/>
            <a:ext cx="8424935" cy="701080"/>
          </a:xfrm>
        </p:spPr>
        <p:txBody>
          <a:bodyPr>
            <a:normAutofit fontScale="90000"/>
          </a:bodyPr>
          <a:lstStyle/>
          <a:p>
            <a:pPr marL="895350" indent="-895350"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Налоговый вычет в 2018 году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0000">
        <p14:switch dir="r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20" y="357166"/>
            <a:ext cx="7423467" cy="984946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Льготы родителям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детей-инвалидов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 Трудовому кодексу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idx="4294967295"/>
          </p:nvPr>
        </p:nvSpPr>
        <p:spPr>
          <a:xfrm>
            <a:off x="179388" y="1609725"/>
            <a:ext cx="7993062" cy="4627563"/>
          </a:xfrm>
        </p:spPr>
        <p:txBody>
          <a:bodyPr/>
          <a:lstStyle/>
          <a:p>
            <a:pPr indent="273050" algn="just" eaLnBrk="1" hangingPunct="1">
              <a:lnSpc>
                <a:spcPct val="70000"/>
              </a:lnSpc>
              <a:buFont typeface="Arial" charset="0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Четыре дополнительных оплачиваемых выходных в месяц. Могут быть предоставлены одному лицу, ухаживающему за ребенком, или разделены между несколькими.</a:t>
            </a:r>
          </a:p>
          <a:p>
            <a:pPr indent="273050" algn="just" eaLnBrk="1" hangingPunct="1">
              <a:lnSpc>
                <a:spcPct val="70000"/>
              </a:lnSpc>
              <a:buFont typeface="Arial" charset="0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Предоставление женщине, воспитывающей ребенка-инвалида до 16 лет, по ее желанию неполной рабочей недели или неполного дня с оплатой пропорционально фактическому времени работы. При этом продолжительность ежегодного отпуска не укорачивается, стаж не уменьшается.</a:t>
            </a:r>
          </a:p>
          <a:p>
            <a:pPr indent="273050" algn="just" eaLnBrk="1" hangingPunct="1">
              <a:lnSpc>
                <a:spcPct val="70000"/>
              </a:lnSpc>
              <a:buFont typeface="Arial" charset="0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Один неоплачиваемый выходной женщине в сельской местности (по заявлению, независимо от общего числа детей-инвалидов в семье).</a:t>
            </a:r>
          </a:p>
          <a:p>
            <a:pPr indent="273050" algn="just" eaLnBrk="1" hangingPunct="1">
              <a:lnSpc>
                <a:spcPct val="70000"/>
              </a:lnSpc>
              <a:buFont typeface="Arial" charset="0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Невозможность увольнения одинокой матери (кроме случая ликвидации предприятия).</a:t>
            </a:r>
          </a:p>
          <a:p>
            <a:pPr indent="273050" algn="just" eaLnBrk="1" hangingPunct="1">
              <a:lnSpc>
                <a:spcPct val="70000"/>
              </a:lnSpc>
              <a:buFont typeface="Arial" charset="0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Запрет работодателю привлекать к работам в ночное время.</a:t>
            </a:r>
          </a:p>
          <a:p>
            <a:pPr indent="273050" algn="just" eaLnBrk="1" hangingPunct="1">
              <a:lnSpc>
                <a:spcPct val="70000"/>
              </a:lnSpc>
              <a:buFont typeface="Arial" charset="0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Дополнительный неоплачиваемый отпуск до 14 дней в удобное заявителю время.</a:t>
            </a:r>
          </a:p>
          <a:p>
            <a:pPr algn="r"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Трудовой кодекс Российской Федерации от 30.12.2001 N 197-ФЗ (ред. от 11.10.2018)</a:t>
            </a:r>
          </a:p>
          <a:p>
            <a:pPr eaLnBrk="1" hangingPunct="1">
              <a:lnSpc>
                <a:spcPct val="70000"/>
              </a:lnSpc>
              <a:defRPr/>
            </a:pPr>
            <a:endParaRPr lang="ru-RU" sz="2200" i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179168"/>
            <a:ext cx="7239001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Порядок признания ребенка инвалидом</a:t>
            </a:r>
            <a:endParaRPr lang="ru-RU" sz="3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Содержимое 2"/>
          <p:cNvSpPr>
            <a:spLocks noGrp="1"/>
          </p:cNvSpPr>
          <p:nvPr>
            <p:ph idx="4294967295"/>
          </p:nvPr>
        </p:nvSpPr>
        <p:spPr>
          <a:xfrm>
            <a:off x="539750" y="1341438"/>
            <a:ext cx="7345363" cy="4767262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Первым шагом в признании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ребенка инвалидом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должно стать обращение в учреждение медико-социальной экспертизы (МСЭК) по месту жительства.</a:t>
            </a:r>
          </a:p>
          <a:p>
            <a:pPr algn="just" eaLnBrk="1" hangingPunct="1"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Именно оно выдает соответствующее заключение, необходимое для оформления всех видов социальной помощи. </a:t>
            </a:r>
          </a:p>
          <a:p>
            <a:pPr algn="r" eaLnBrk="1" hangingPunct="1">
              <a:buFont typeface="Arial" charset="0"/>
              <a:buNone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Федеральный закон № 181-ФЗ от 24.11.1995  </a:t>
            </a:r>
            <a:r>
              <a:rPr lang="ru-RU" sz="2000" i="1" dirty="0" smtClean="0">
                <a:latin typeface="Times New Roman" pitchFamily="18" charset="0"/>
              </a:rPr>
              <a:t> (ред. от 29.07.2018)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«О социальной защите инвалидов в РФ»)</a:t>
            </a:r>
          </a:p>
          <a:p>
            <a:pPr eaLnBrk="1" hangingPunct="1"/>
            <a:endParaRPr lang="ru-RU" sz="2000" dirty="0" smtClean="0"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7000">
        <p14:switch dir="r"/>
      </p:transition>
    </mc:Choice>
    <mc:Fallback xmlns="">
      <p:transition spd="slow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Досрочная пенсия родителям детей-инвалидов</a:t>
            </a:r>
          </a:p>
        </p:txBody>
      </p:sp>
      <p:sp>
        <p:nvSpPr>
          <p:cNvPr id="24578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609724"/>
            <a:ext cx="7283152" cy="5131643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Один из родителей (опекунов) ребенка-инвалида имеет право на досрочный выход на пенсию по старости. При условии, что родитель (опекун) воспитал ребенка до 8-летнего возраста, он может оформить трудовую пенсию в таком возрасте:</a:t>
            </a:r>
          </a:p>
          <a:p>
            <a:pPr algn="just" eaLnBrk="1" hangingPunct="1"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55 лет – мужчина при наличии 20-летнего страхового стажа;</a:t>
            </a:r>
          </a:p>
          <a:p>
            <a:pPr algn="just" eaLnBrk="1" hangingPunct="1"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50 лет – женщина при 15-летнем непрерывном стаже работы.</a:t>
            </a:r>
          </a:p>
          <a:p>
            <a:pPr algn="just" eaLnBrk="1" hangingPunct="1"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Период ухода за ребенком с инвалидностью или лицом-инвалидом с детства засчитывается в трудовой стаж ухаживающего. </a:t>
            </a:r>
            <a:endParaRPr lang="ru-RU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Arial" charset="0"/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(Федеральный закон от 28.12.2013 N 400-ФЗ (ред. от 12.11.2018) «О страховых пенсиях»)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9029" y="762338"/>
            <a:ext cx="7379849" cy="100614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Алименты на нетрудоспособных совершеннолетних детей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773238"/>
            <a:ext cx="7239000" cy="47021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Алименты после 18 лет  положены при наличии таких оснований: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невозможность лица с инвалидностью работать;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нуждаемостью (неспособность обеспечить себя самостоятельно).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случае развода родителей материальная поддержка на ребенка предоставляется в виде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ежемесячных алиментов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Последние могут быть назначены в одном из двух вариантов: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соглашению сторон в произвольной сумме;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решению суда в фиксированном размере, не зависящем от дохода плательщика (при этом судом учитываются материальное и семейное положение обеих сторон, другие важные факторы).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необходимости по решению суда также могут быть установлены алименты на содержание нуждающегося супруга, осуществляющего уход за ребенком-инвалидом или инвалидом  с детства 1 группы.</a:t>
            </a:r>
          </a:p>
          <a:p>
            <a:pPr algn="r">
              <a:buFont typeface="Wingdings 2" pitchFamily="18" charset="2"/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(Семейный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кодекс Российской Федерации от 29.12.1995 N 223-ФЗ (ред. от 03.08.2018)</a:t>
            </a:r>
          </a:p>
          <a:p>
            <a:pPr algn="just" eaLnBrk="1" hangingPunct="1">
              <a:lnSpc>
                <a:spcPct val="80000"/>
              </a:lnSpc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46087" y="118908"/>
            <a:ext cx="7239001" cy="13589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Земельный участок и право на дополнительную жилую площадь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>
              <a:lnSpc>
                <a:spcPct val="70000"/>
              </a:lnSpc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Возможность получить жилое помещение в собственность или по договору социального найма при нуждаемости в улучшении жилищных условий. При этом площадь помещения по договору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соцнайма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должна превышать нормативы, приходящиеся на одного человека, но не более, чем в два раза.</a:t>
            </a:r>
          </a:p>
          <a:p>
            <a:pPr algn="just" eaLnBrk="1" hangingPunct="1">
              <a:lnSpc>
                <a:spcPct val="70000"/>
              </a:lnSpc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Первоочередное получение земельного участка для постройки жилого частного дома, ведения подсобного или дачного хозяйства, садоводства.</a:t>
            </a:r>
          </a:p>
          <a:p>
            <a:pPr algn="just" eaLnBrk="1" hangingPunct="1">
              <a:lnSpc>
                <a:spcPct val="70000"/>
              </a:lnSpc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Право на дополнительную жилплощадь (отдельную комнату или добавочные 10 кв. м) предоставляется семьям, в которых дети страдают от психических расстройств, поражений центральной нервной системы с тяжелыми последствиями и есть необходимость использовать кресла-коляски.</a:t>
            </a:r>
          </a:p>
          <a:p>
            <a:pPr algn="just" eaLnBrk="1" hangingPunct="1">
              <a:lnSpc>
                <a:spcPct val="7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Федеральный закон № 181-ФЗ от 24.11.1995  </a:t>
            </a:r>
            <a:r>
              <a:rPr lang="ru-RU" sz="2000" i="1" dirty="0" smtClean="0">
                <a:latin typeface="Times New Roman" pitchFamily="18" charset="0"/>
              </a:rPr>
              <a:t> (ред. от 29.07.2018)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«О социальной защите инвалидов в РФ»)</a:t>
            </a:r>
          </a:p>
          <a:p>
            <a:pPr eaLnBrk="1" hangingPunct="1"/>
            <a:endParaRPr lang="ru-RU" sz="2000" dirty="0" smtClean="0">
              <a:latin typeface="Trebuchet MS" pitchFamily="34" charset="0"/>
            </a:endParaRPr>
          </a:p>
          <a:p>
            <a:pPr algn="just" eaLnBrk="1" hangingPunct="1">
              <a:lnSpc>
                <a:spcPct val="70000"/>
              </a:lnSpc>
              <a:buFont typeface="Arial" charset="0"/>
              <a:buNone/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70000"/>
              </a:lnSpc>
              <a:buFont typeface="Arial" charset="0"/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2437" y="616690"/>
            <a:ext cx="7239001" cy="107843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j-lt"/>
              </a:rPr>
              <a:t/>
            </a:r>
            <a:br>
              <a:rPr lang="ru-RU" dirty="0" smtClean="0">
                <a:latin typeface="+mj-lt"/>
              </a:rPr>
            </a:br>
            <a:r>
              <a:rPr lang="ru-RU" dirty="0" smtClean="0">
                <a:latin typeface="+mj-lt"/>
              </a:rPr>
              <a:t/>
            </a:r>
            <a:br>
              <a:rPr lang="ru-RU" dirty="0" smtClean="0">
                <a:latin typeface="+mj-lt"/>
              </a:rPr>
            </a:br>
            <a:r>
              <a:rPr lang="ru-RU" dirty="0" smtClean="0">
                <a:latin typeface="+mj-lt"/>
              </a:rPr>
              <a:t/>
            </a:r>
            <a:br>
              <a:rPr lang="ru-RU" dirty="0" smtClean="0">
                <a:latin typeface="+mj-lt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Льготы при поступлении ребенка в колледж или вуз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7239000" cy="4846638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условии, что ребенок-инвалид или инвалид с детства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прошел вступительные испытания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 высшее или среднее специальное учебное заведение, его должны зачислить вне конкурса без учета данных аттестата.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Обучение в конкретном заведении не должно быть противопоказано по результатам медкомиссии.</a:t>
            </a:r>
          </a:p>
          <a:p>
            <a:pPr marL="0" indent="0" algn="just" eaLnBrk="1" hangingPunct="1">
              <a:buFont typeface="Wingdings 2" pitchFamily="18" charset="2"/>
              <a:buNone/>
            </a:pPr>
            <a:endParaRPr lang="ru-RU" sz="2000" dirty="0" smtClean="0">
              <a:latin typeface="Times New Roman" pitchFamily="18" charset="0"/>
            </a:endParaRPr>
          </a:p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</a:rPr>
              <a:t>(</a:t>
            </a:r>
            <a:r>
              <a:rPr lang="ru-RU" sz="2000" i="1" dirty="0" smtClean="0">
                <a:latin typeface="Times New Roman" pitchFamily="18" charset="0"/>
              </a:rPr>
              <a:t>Федеральный закон от 29.12.2012 №273-ФЗ (ред. от 03.08.2018) «Об образовании в РФ»)</a:t>
            </a:r>
          </a:p>
          <a:p>
            <a:pPr marL="0" indent="0" eaLnBrk="1" hangingPunct="1"/>
            <a:endParaRPr lang="ru-RU" dirty="0" smtClean="0"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7000">
        <p14:switch dir="r"/>
      </p:transition>
    </mc:Choice>
    <mc:Fallback xmlns="">
      <p:transition spd="slow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8770" y="193165"/>
            <a:ext cx="6989948" cy="1399783"/>
          </a:xfrm>
        </p:spPr>
        <p:txBody>
          <a:bodyPr>
            <a:normAutofit fontScale="90000"/>
          </a:bodyPr>
          <a:lstStyle/>
          <a:p>
            <a:pPr marL="895350" indent="-895350"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Другие меры социальной поддержки детей-инвалидов: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idx="4294967295"/>
          </p:nvPr>
        </p:nvSpPr>
        <p:spPr>
          <a:xfrm>
            <a:off x="398463" y="1916113"/>
            <a:ext cx="7239000" cy="475324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первоочередной прием дошкольников в детские сады, бесплатное их посещение;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возможность изучать школьную программу на дому (если невозможность посещать школу подтверждена медицинской справкой);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бесплатное питание в школе;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щадящий режим сдачи единого государственного экзамена;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помощь социальных служб в реабилитации ребенка (социальной, психологической).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(Федеральный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закон от 29.12.2012 №273-ФЗ (ред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 от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03.08.2018) «Об образовании в РФ»)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Char char="•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Arial" charset="0"/>
              <a:buChar char="•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ru-RU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Содержимое 2"/>
          <p:cNvSpPr>
            <a:spLocks noGrp="1"/>
          </p:cNvSpPr>
          <p:nvPr>
            <p:ph idx="4294967295"/>
          </p:nvPr>
        </p:nvSpPr>
        <p:spPr>
          <a:xfrm>
            <a:off x="250825" y="1125538"/>
            <a:ext cx="7445375" cy="5687838"/>
          </a:xfrm>
        </p:spPr>
        <p:txBody>
          <a:bodyPr/>
          <a:lstStyle/>
          <a:p>
            <a:pPr algn="just" eaLnBrk="1" hangingPunct="1"/>
            <a:r>
              <a:rPr lang="ru-RU" sz="2400" dirty="0" smtClean="0">
                <a:latin typeface="Times New Roman" pitchFamily="18" charset="0"/>
              </a:rPr>
              <a:t>Возможность получения бесплатных занятий с социальными педагогами, психологами и логопедами.</a:t>
            </a:r>
          </a:p>
          <a:p>
            <a:pPr algn="just" eaLnBrk="1" hangingPunct="1"/>
            <a:r>
              <a:rPr lang="ru-RU" sz="2400" dirty="0" smtClean="0">
                <a:latin typeface="Times New Roman" pitchFamily="18" charset="0"/>
              </a:rPr>
              <a:t>Возможность претендовать на особый подход преподавателей при выставлении оценок их знаний. Главным смыслом тут является выявление талантов у таких детей, а затем дальнейшее их развитие.</a:t>
            </a:r>
          </a:p>
          <a:p>
            <a:pPr algn="just" eaLnBrk="1" hangingPunct="1"/>
            <a:r>
              <a:rPr lang="ru-RU" sz="2400" dirty="0" smtClean="0">
                <a:latin typeface="Times New Roman" pitchFamily="18" charset="0"/>
              </a:rPr>
              <a:t>Право на получение школьных обедов. Они предоставляются таким детям бесплатно. </a:t>
            </a:r>
          </a:p>
          <a:p>
            <a:pPr algn="just" eaLnBrk="1" hangingPunct="1"/>
            <a:r>
              <a:rPr lang="ru-RU" sz="2400" dirty="0" smtClean="0">
                <a:latin typeface="Times New Roman" pitchFamily="18" charset="0"/>
              </a:rPr>
              <a:t>Недопустимо применение дисциплинарных взысканий к таким детям на протяжении всего учебного года, независимо от количества рецидивов.</a:t>
            </a:r>
            <a:br>
              <a:rPr lang="ru-RU" sz="2400" dirty="0" smtClean="0">
                <a:latin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</a:rPr>
              <a:t>(</a:t>
            </a:r>
            <a:r>
              <a:rPr lang="ru-RU" sz="2000" i="1" dirty="0" smtClean="0">
                <a:latin typeface="Times New Roman" pitchFamily="18" charset="0"/>
              </a:rPr>
              <a:t>Федеральный закон от 29.12.2012 №273-ФЗ (</a:t>
            </a:r>
            <a:r>
              <a:rPr lang="ru-RU" sz="2000" i="1" dirty="0" err="1" smtClean="0">
                <a:latin typeface="Times New Roman" pitchFamily="18" charset="0"/>
              </a:rPr>
              <a:t>ред.от</a:t>
            </a:r>
            <a:r>
              <a:rPr lang="ru-RU" sz="2000" i="1" dirty="0" smtClean="0">
                <a:latin typeface="Times New Roman" pitchFamily="18" charset="0"/>
              </a:rPr>
              <a:t> 03.08.2018) «Об образовании в РФ»)</a:t>
            </a:r>
          </a:p>
          <a:p>
            <a:pPr marL="0" indent="0" eaLnBrk="1" hangingPunct="1">
              <a:buNone/>
            </a:pPr>
            <a:endParaRPr lang="ru-RU" dirty="0" smtClean="0">
              <a:latin typeface="Trebuchet MS" pitchFamily="34" charset="0"/>
            </a:endParaRPr>
          </a:p>
          <a:p>
            <a:pPr eaLnBrk="1" hangingPunct="1"/>
            <a:endParaRPr lang="ru-RU" sz="1400" dirty="0" smtClean="0">
              <a:latin typeface="Times New Roman" pitchFamily="18" charset="0"/>
            </a:endParaRPr>
          </a:p>
        </p:txBody>
      </p:sp>
      <p:sp>
        <p:nvSpPr>
          <p:cNvPr id="30722" name="Text Box 5"/>
          <p:cNvSpPr txBox="1">
            <a:spLocks noChangeArrowheads="1"/>
          </p:cNvSpPr>
          <p:nvPr/>
        </p:nvSpPr>
        <p:spPr bwMode="auto">
          <a:xfrm>
            <a:off x="1403350" y="549275"/>
            <a:ext cx="6337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612576" y="-274195"/>
            <a:ext cx="8784976" cy="1399783"/>
          </a:xfrm>
        </p:spPr>
        <p:txBody>
          <a:bodyPr>
            <a:normAutofit fontScale="90000"/>
          </a:bodyPr>
          <a:lstStyle/>
          <a:p>
            <a:pPr marL="895350" indent="-895350"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Льготы детям с ограниченными возможностями здоровья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Содержимое 2"/>
          <p:cNvSpPr>
            <a:spLocks noGrp="1"/>
          </p:cNvSpPr>
          <p:nvPr>
            <p:ph idx="4294967295"/>
          </p:nvPr>
        </p:nvSpPr>
        <p:spPr>
          <a:xfrm>
            <a:off x="251520" y="1428433"/>
            <a:ext cx="7445375" cy="533082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Распределение участников ЕГЭ с ОВЗ, детей-инвалидов  осуществляется индивидуально с учетом состояния их здоровья, особенностей психофизического развития. При проведении ЕГЭ при необходимости присутствуют ассистенты, оказывающие участникам с ОВЗ, детям-инвалидам  необходимую техническую помощь с учетом их индивидуальных возможностей, помогающие им занять рабочее место, передвигаться, прочитать задание и др.</a:t>
            </a:r>
          </a:p>
          <a:p>
            <a:pPr algn="just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Участники ЕГЭ с ОВЗ, дети-инвалиды  с учетом их индивидуальных возможностей пользуются в процессе выполнения экзаменационной работы необходимыми им техническими средствами.</a:t>
            </a:r>
          </a:p>
          <a:p>
            <a:pPr algn="just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слабослышащих участников ЕГЭ аудитории для проведения экзамена оборудуются звукоусиливающей аппаратурой как коллективного, так и индивидуального пользования.</a:t>
            </a:r>
          </a:p>
          <a:p>
            <a:pPr algn="just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глухих и слабослышащих участников ЕГЭ при необходимости привлекается ассистент-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сурдопереводчик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 2" pitchFamily="18" charset="2"/>
              <a:buNone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Письмо Федеральной службы по надзору в сфере образования и науки</a:t>
            </a:r>
          </a:p>
          <a:p>
            <a:pPr algn="just">
              <a:buFont typeface="Wingdings 2" pitchFamily="18" charset="2"/>
              <a:buNone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от 27.12.2018 №10-870)</a:t>
            </a:r>
          </a:p>
          <a:p>
            <a:pPr algn="just">
              <a:buFont typeface="Wingdings 2" pitchFamily="18" charset="2"/>
              <a:buNone/>
            </a:pP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ts val="1000"/>
              </a:spcBef>
            </a:pPr>
            <a:endParaRPr lang="ru-RU" sz="1400" i="1" dirty="0" smtClean="0">
              <a:latin typeface="Times New Roman" pitchFamily="18" charset="0"/>
            </a:endParaRPr>
          </a:p>
        </p:txBody>
      </p:sp>
      <p:sp>
        <p:nvSpPr>
          <p:cNvPr id="31746" name="Text Box 3"/>
          <p:cNvSpPr txBox="1">
            <a:spLocks noChangeArrowheads="1"/>
          </p:cNvSpPr>
          <p:nvPr/>
        </p:nvSpPr>
        <p:spPr bwMode="auto">
          <a:xfrm>
            <a:off x="1384300" y="568325"/>
            <a:ext cx="6140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1116632" y="51789"/>
            <a:ext cx="9577064" cy="1399783"/>
          </a:xfrm>
        </p:spPr>
        <p:txBody>
          <a:bodyPr>
            <a:normAutofit fontScale="90000"/>
          </a:bodyPr>
          <a:lstStyle/>
          <a:p>
            <a:pPr marL="895350" indent="-895350"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Единый государственный экзамен для детей  с ограниченными возможностями здоровья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7488237" cy="4846638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    Под специальными условиями для получения образования обучающимися с ограниченными возможностями здоровья понимаются условия обучения, воспитания и развития, включающие в себя использование специальных образовательных программ и методов обучения и воспитания, специальных учебников, дидактических материалов, специальных технических средств обучения коллективного и индивидуального пользования, проведение групповых и индивидуальных коррекционных занятий.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sz="2000" smtClean="0">
              <a:latin typeface="Times New Roman" pitchFamily="18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(</a:t>
            </a:r>
            <a:r>
              <a:rPr lang="ru-RU" sz="2000" i="1" smtClean="0">
                <a:latin typeface="Times New Roman" pitchFamily="18" charset="0"/>
              </a:rPr>
              <a:t>Федеральный закон от 29.12.2012 №273-ФЗ (ред.от 03.08.2018) «Об образовании в РФ»)</a:t>
            </a:r>
          </a:p>
        </p:txBody>
      </p:sp>
      <p:sp>
        <p:nvSpPr>
          <p:cNvPr id="32770" name="Text Box 5"/>
          <p:cNvSpPr txBox="1">
            <a:spLocks noChangeArrowheads="1"/>
          </p:cNvSpPr>
          <p:nvPr/>
        </p:nvSpPr>
        <p:spPr bwMode="auto">
          <a:xfrm>
            <a:off x="1166813" y="712788"/>
            <a:ext cx="3549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464126" y="196252"/>
            <a:ext cx="8424935" cy="1399783"/>
          </a:xfrm>
        </p:spPr>
        <p:txBody>
          <a:bodyPr>
            <a:normAutofit fontScale="90000"/>
          </a:bodyPr>
          <a:lstStyle/>
          <a:p>
            <a:pPr marL="895350" indent="-895350"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Образование детей с ограниченными возможностями здоровья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6000">
        <p14:switch dir="r"/>
      </p:transition>
    </mc:Choice>
    <mc:Fallback xmlns="">
      <p:transition spd="slow" advTm="16000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Содержимое 2"/>
          <p:cNvSpPr>
            <a:spLocks noGrp="1"/>
          </p:cNvSpPr>
          <p:nvPr>
            <p:ph idx="4294967295"/>
          </p:nvPr>
        </p:nvSpPr>
        <p:spPr>
          <a:xfrm>
            <a:off x="684213" y="1628775"/>
            <a:ext cx="7239000" cy="4846638"/>
          </a:xfrm>
        </p:spPr>
        <p:txBody>
          <a:bodyPr/>
          <a:lstStyle/>
          <a:p>
            <a:pPr eaLnBrk="1" hangingPunct="1"/>
            <a:endParaRPr lang="ru-RU" sz="2000" smtClean="0">
              <a:latin typeface="Times New Roman" pitchFamily="18" charset="0"/>
            </a:endParaRPr>
          </a:p>
          <a:p>
            <a:pPr eaLnBrk="1" hangingPunct="1"/>
            <a:endParaRPr lang="ru-RU" sz="2000" smtClean="0">
              <a:latin typeface="Times New Roman" pitchFamily="18" charset="0"/>
            </a:endParaRPr>
          </a:p>
          <a:p>
            <a:pPr eaLnBrk="1" hangingPunct="1"/>
            <a:endParaRPr lang="ru-RU" sz="2000" smtClean="0">
              <a:latin typeface="Times New Roman" pitchFamily="18" charset="0"/>
            </a:endParaRPr>
          </a:p>
          <a:p>
            <a:pPr eaLnBrk="1" hangingPunct="1"/>
            <a:endParaRPr lang="ru-RU" sz="2000" smtClean="0">
              <a:latin typeface="Times New Roman" pitchFamily="18" charset="0"/>
            </a:endParaRPr>
          </a:p>
          <a:p>
            <a:pPr eaLnBrk="1" hangingPunct="1"/>
            <a:endParaRPr lang="ru-RU" sz="2000" smtClean="0">
              <a:latin typeface="Times New Roman" pitchFamily="18" charset="0"/>
            </a:endParaRPr>
          </a:p>
          <a:p>
            <a:pPr eaLnBrk="1" hangingPunct="1"/>
            <a:endParaRPr lang="ru-RU" sz="2000" smtClean="0">
              <a:latin typeface="Times New Roman" pitchFamily="18" charset="0"/>
            </a:endParaRPr>
          </a:p>
          <a:p>
            <a:pPr eaLnBrk="1" hangingPunct="1"/>
            <a:endParaRPr lang="ru-RU" sz="2000" smtClean="0">
              <a:latin typeface="Times New Roman" pitchFamily="18" charset="0"/>
            </a:endParaRPr>
          </a:p>
          <a:p>
            <a:pPr eaLnBrk="1" hangingPunct="1"/>
            <a:endParaRPr lang="ru-RU" sz="2000" smtClean="0">
              <a:latin typeface="Times New Roman" pitchFamily="18" charset="0"/>
            </a:endParaRPr>
          </a:p>
          <a:p>
            <a:pPr eaLnBrk="1" hangingPunct="1"/>
            <a:endParaRPr lang="ru-RU" sz="2000" smtClean="0">
              <a:latin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z="2200" b="1" smtClean="0">
                <a:latin typeface="Times New Roman" pitchFamily="18" charset="0"/>
              </a:rPr>
              <a:t>Составитель Е.А. Бардина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</a:rPr>
              <a:t>Отдел правовой информации и образовательных ресурсов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9000">
        <p14:switch dir="r"/>
      </p:transition>
    </mc:Choice>
    <mc:Fallback xmlns="">
      <p:transition spd="slow" advTm="9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7239000" cy="4846638"/>
          </a:xfrm>
        </p:spPr>
        <p:txBody>
          <a:bodyPr/>
          <a:lstStyle/>
          <a:p>
            <a:pPr eaLnBrk="1" hangingPunct="1"/>
            <a:r>
              <a:rPr lang="ru-RU" sz="2400" dirty="0" smtClean="0">
                <a:latin typeface="Times New Roman" pitchFamily="18" charset="0"/>
              </a:rPr>
              <a:t>отклонения в зрении; </a:t>
            </a:r>
          </a:p>
          <a:p>
            <a:pPr eaLnBrk="1" hangingPunct="1"/>
            <a:r>
              <a:rPr lang="ru-RU" sz="2400" dirty="0" smtClean="0">
                <a:latin typeface="Times New Roman" pitchFamily="18" charset="0"/>
              </a:rPr>
              <a:t>нарушение функций слуха; </a:t>
            </a:r>
          </a:p>
          <a:p>
            <a:pPr eaLnBrk="1" hangingPunct="1"/>
            <a:r>
              <a:rPr lang="ru-RU" sz="2400" dirty="0" smtClean="0">
                <a:latin typeface="Times New Roman" pitchFamily="18" charset="0"/>
              </a:rPr>
              <a:t>нарушение речевого аппарата; </a:t>
            </a:r>
          </a:p>
          <a:p>
            <a:pPr eaLnBrk="1" hangingPunct="1"/>
            <a:r>
              <a:rPr lang="ru-RU" sz="2400" dirty="0" smtClean="0">
                <a:latin typeface="Times New Roman" pitchFamily="18" charset="0"/>
              </a:rPr>
              <a:t>проблемы с опорно-двигательными функциями человека;</a:t>
            </a:r>
          </a:p>
          <a:p>
            <a:pPr eaLnBrk="1" hangingPunct="1"/>
            <a:r>
              <a:rPr lang="ru-RU" sz="2400" dirty="0" smtClean="0">
                <a:latin typeface="Times New Roman" pitchFamily="18" charset="0"/>
              </a:rPr>
              <a:t> аутизм; </a:t>
            </a:r>
          </a:p>
          <a:p>
            <a:pPr eaLnBrk="1" hangingPunct="1"/>
            <a:r>
              <a:rPr lang="ru-RU" sz="2400" dirty="0" smtClean="0">
                <a:latin typeface="Times New Roman" pitchFamily="18" charset="0"/>
              </a:rPr>
              <a:t>плохо развивающиеся умственные способности, которые приводят к умственной отсталости малыша по сравнению с его сверстниками; </a:t>
            </a:r>
          </a:p>
          <a:p>
            <a:pPr eaLnBrk="1" hangingPunct="1"/>
            <a:r>
              <a:rPr lang="ru-RU" sz="2400" dirty="0" smtClean="0">
                <a:latin typeface="Times New Roman" pitchFamily="18" charset="0"/>
              </a:rPr>
              <a:t>отклонения в психическом развитии.</a:t>
            </a:r>
            <a:br>
              <a:rPr lang="ru-RU" sz="2400" dirty="0" smtClean="0">
                <a:latin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</a:rPr>
            </a:br>
            <a:endParaRPr lang="ru-RU" sz="2400" dirty="0" smtClean="0">
              <a:latin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540568" y="0"/>
            <a:ext cx="8424935" cy="1399783"/>
          </a:xfrm>
        </p:spPr>
        <p:txBody>
          <a:bodyPr>
            <a:normAutofit fontScale="90000"/>
          </a:bodyPr>
          <a:lstStyle/>
          <a:p>
            <a:pPr marL="895350" indent="-895350"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ограниченные возможности здоровья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3000">
        <p14:switch dir="r"/>
      </p:transition>
    </mc:Choice>
    <mc:Fallback xmlns="">
      <p:transition spd="slow" advTm="1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7239000" cy="126876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Статус ребенка-инвалида</a:t>
            </a:r>
          </a:p>
        </p:txBody>
      </p:sp>
      <p:sp>
        <p:nvSpPr>
          <p:cNvPr id="8194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 отличие от взрослых, в отношении детей 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не устанавливается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группа инвалидности! </a:t>
            </a:r>
          </a:p>
          <a:p>
            <a:pPr algn="just" eaLnBrk="1" hangingPunct="1"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Статус 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ребенка-инвалида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устанавливается до достижения им 18 лет или до улучшения состояния здоровья. </a:t>
            </a:r>
          </a:p>
          <a:p>
            <a:pPr algn="just" eaLnBrk="1" hangingPunct="1"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После совершеннолетия такой ребенок может быть признан 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инвалидом  с детства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(1, 2 или 3 группы).</a:t>
            </a:r>
          </a:p>
          <a:p>
            <a:pPr eaLnBrk="1" hangingPunct="1"/>
            <a:endParaRPr lang="ru-RU" sz="2800" smtClean="0">
              <a:latin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7000">
        <p14:switch dir="r"/>
      </p:transition>
    </mc:Choice>
    <mc:Fallback xmlns="">
      <p:transition spd="slow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74663" y="269874"/>
            <a:ext cx="8229601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Оформление документов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на денежные выплаты </a:t>
            </a:r>
          </a:p>
        </p:txBody>
      </p:sp>
      <p:sp>
        <p:nvSpPr>
          <p:cNvPr id="9218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7239000" cy="484663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mtClean="0">
                <a:latin typeface="Trebuchet MS" pitchFamily="34" charset="0"/>
              </a:rPr>
              <a:t>  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Денежные выплаты на детей-инвалидов оформляются в заявительном порядке через отделения 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Пенсионного фонда России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(ПФР) или 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многофункциональные центры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(МФЦ).</a:t>
            </a:r>
          </a:p>
        </p:txBody>
      </p:sp>
      <p:pic>
        <p:nvPicPr>
          <p:cNvPr id="9219" name="Picture 4" descr="xpost-41519-2017-11-19-20-05-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3644900"/>
            <a:ext cx="443547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0000">
        <p14:switch dir="r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20" y="142852"/>
            <a:ext cx="788668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Виды социальной помощи в адрес  детей-инвалидов</a:t>
            </a:r>
          </a:p>
        </p:txBody>
      </p:sp>
      <p:sp>
        <p:nvSpPr>
          <p:cNvPr id="10242" name="Содержимое 2"/>
          <p:cNvSpPr>
            <a:spLocks noGrp="1"/>
          </p:cNvSpPr>
          <p:nvPr>
            <p:ph idx="4294967295"/>
          </p:nvPr>
        </p:nvSpPr>
        <p:spPr>
          <a:xfrm>
            <a:off x="539750" y="1628775"/>
            <a:ext cx="7127875" cy="4968875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Социальная пенсия по инвалидности 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Ежемесячная денежная выплата (ЕДВ)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Набор социальных услуг (НСУ)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Пособие по уходу за детьми-инвалидами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Компенсация из материнского капитала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Налоговый вычет родителям по НДФЛ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Льготы по Трудовому кодексу РФ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Право на досрочную пенсию родителям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Алименты детям-инвалидам после 18 лет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Право на улучшение жилищных условий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Льготы при поступлении в колледж и вуз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Дополнительные виды поддержки семье</a:t>
            </a:r>
          </a:p>
          <a:p>
            <a:pPr eaLnBrk="1" hangingPunct="1">
              <a:lnSpc>
                <a:spcPct val="80000"/>
              </a:lnSpc>
            </a:pPr>
            <a:endParaRPr lang="ru-RU" sz="2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Вид  денежных выплат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Социальная пенсия</a:t>
            </a: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Ежемесячная денежная выплата (ЕДВ)</a:t>
            </a: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Набор социальных услуг (НСУ)</a:t>
            </a: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Ежемесячная выплата  неработающим трудоспособным лицам по уходу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0000">
        <p14:switch dir="r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39158" y="265112"/>
            <a:ext cx="7510149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Социальная Пенсия 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ребенку-инвалиду</a:t>
            </a:r>
          </a:p>
        </p:txBody>
      </p:sp>
      <p:sp>
        <p:nvSpPr>
          <p:cNvPr id="12290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Ребенку, признанному инвалидом, предоставляется право на 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социальную пенсию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. Она назначается до окончания периода инвалидности, установленного МСЭК или 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до 18-летия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ребенка. 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Лицо старше 18 лет, признанное инвалидом с детства, в случае нетрудоспособности и отсутствия трудового стажа, также может рассчитывать на социальную пенсию, но уже других размеров.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8000">
        <p14:switch dir="r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2437" y="9837"/>
            <a:ext cx="8229602" cy="118057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Размеры социальной пенсии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2018 году </a:t>
            </a:r>
          </a:p>
        </p:txBody>
      </p:sp>
      <p:graphicFrame>
        <p:nvGraphicFramePr>
          <p:cNvPr id="12306" name="Group 18"/>
          <p:cNvGraphicFramePr>
            <a:graphicFrameLocks noGrp="1"/>
          </p:cNvGraphicFramePr>
          <p:nvPr>
            <p:ph idx="4294967295"/>
          </p:nvPr>
        </p:nvGraphicFramePr>
        <p:xfrm>
          <a:off x="457200" y="1557338"/>
          <a:ext cx="6778625" cy="4430713"/>
        </p:xfrm>
        <a:graphic>
          <a:graphicData uri="http://schemas.openxmlformats.org/drawingml/2006/table">
            <a:tbl>
              <a:tblPr/>
              <a:tblGrid>
                <a:gridCol w="433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Инвалиды с детства 1 группы           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Дети-инвалиды			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12 432,44  рублей в месяц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8575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–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Инвалиды с детства 2 группы</a:t>
                      </a:r>
                    </a:p>
                    <a:p>
                      <a:pPr marL="28575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–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Инвалиды 1 группы</a:t>
                      </a:r>
                    </a:p>
                    <a:p>
                      <a:pPr marL="28575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–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Дети в возрасте до 18 лет и старше, обучающиеся по очной форме в образовательных учреждениях, но не дольше, чем до достижения ими возраста 23 лет, оба родителя которых неизвестны, потерявшие обоих родителей, дети умершей одинокой матери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		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10 360,52 рублей в месяц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Инвалиды 3 группы	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4 403,24 рублей в месяц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0000">
        <p14:switch dir="r"/>
      </p:transition>
    </mc:Choice>
    <mc:Fallback xmlns="">
      <p:transition spd="slow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2261</TotalTime>
  <Words>1074</Words>
  <Application>Microsoft Office PowerPoint</Application>
  <PresentationFormat>Экран (4:3)</PresentationFormat>
  <Paragraphs>169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 Выплаты и льготы  ребенку с Ограниченными возможностями  здоровья</vt:lpstr>
      <vt:lpstr> Порядок признания ребенка инвалидом</vt:lpstr>
      <vt:lpstr> ограниченные возможности здоровья</vt:lpstr>
      <vt:lpstr>Статус ребенка-инвалида</vt:lpstr>
      <vt:lpstr>Оформление документов  на денежные выплаты </vt:lpstr>
      <vt:lpstr>Виды социальной помощи в адрес  детей-инвалидов</vt:lpstr>
      <vt:lpstr>Вид  денежных выплат</vt:lpstr>
      <vt:lpstr>Социальная Пенсия  ребенку-инвалиду</vt:lpstr>
      <vt:lpstr>Размеры социальной пенсии  в 2018 году </vt:lpstr>
      <vt:lpstr>          Ежемесячная денежная выплата </vt:lpstr>
      <vt:lpstr>    Ежемесячная выплата лицам, осуществляющим уход за детьми-инвалидами и инвалидами с детства 1 группы</vt:lpstr>
      <vt:lpstr>Набор социальных услуг (НСУ)</vt:lpstr>
      <vt:lpstr>Право на набор  социальных услуг</vt:lpstr>
      <vt:lpstr>Порядок получения набора социальных услуг (НСУ) для детей-инвалидов</vt:lpstr>
      <vt:lpstr>Единовременное пособие при Усыновлении  ребенка-инвалида</vt:lpstr>
      <vt:lpstr>Материнский капитал на социальную адаптацию и интеграцию в общество </vt:lpstr>
      <vt:lpstr> Налоговые льготы в 2018 году </vt:lpstr>
      <vt:lpstr> Налоговый вычет в 2018 году</vt:lpstr>
      <vt:lpstr> Льготы родителям  детей-инвалидов  по Трудовому кодексу</vt:lpstr>
      <vt:lpstr>Досрочная пенсия родителям детей-инвалидов</vt:lpstr>
      <vt:lpstr> Алименты на нетрудоспособных совершеннолетних детей </vt:lpstr>
      <vt:lpstr> Земельный участок и право на дополнительную жилую площадь </vt:lpstr>
      <vt:lpstr>   Льготы при поступлении ребенка в колледж или вуз </vt:lpstr>
      <vt:lpstr> Другие меры социальной поддержки детей-инвалидов:</vt:lpstr>
      <vt:lpstr> Льготы детям с ограниченными возможностями здоровья</vt:lpstr>
      <vt:lpstr> Единый государственный экзамен для детей  с ограниченными возможностями здоровья</vt:lpstr>
      <vt:lpstr> Образование детей с ограниченными возможностями здоровья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165</cp:revision>
  <dcterms:created xsi:type="dcterms:W3CDTF">2018-11-15T07:00:07Z</dcterms:created>
  <dcterms:modified xsi:type="dcterms:W3CDTF">2018-12-05T09:50:21Z</dcterms:modified>
</cp:coreProperties>
</file>