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theme/themeOverride3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74" r:id="rId7"/>
    <p:sldId id="262" r:id="rId8"/>
    <p:sldId id="263" r:id="rId9"/>
    <p:sldId id="279" r:id="rId10"/>
    <p:sldId id="273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9771" autoAdjust="0"/>
  </p:normalViewPr>
  <p:slideViewPr>
    <p:cSldViewPr>
      <p:cViewPr varScale="1">
        <p:scale>
          <a:sx n="64" d="100"/>
          <a:sy n="64" d="100"/>
        </p:scale>
        <p:origin x="-6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11862262237145"/>
          <c:y val="3.2988106216452671E-2"/>
          <c:w val="0.8802214762995314"/>
          <c:h val="0.9340237875670947"/>
        </c:manualLayout>
      </c:layout>
      <c:barChart>
        <c:barDir val="col"/>
        <c:grouping val="clustered"/>
        <c:ser>
          <c:idx val="0"/>
          <c:order val="0"/>
          <c:tx>
            <c:strRef>
              <c:f>Лист1!$A$1</c:f>
              <c:strCache>
                <c:ptCount val="1"/>
                <c:pt idx="0">
                  <c:v> </c:v>
                </c:pt>
              </c:strCache>
            </c:strRef>
          </c:tx>
          <c:val>
            <c:numRef>
              <c:f>Лист1!$A$2</c:f>
              <c:numCache>
                <c:formatCode>General</c:formatCode>
                <c:ptCount val="1"/>
              </c:numCache>
            </c:numRef>
          </c:val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2016 г.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1.2094601620175631E-2"/>
                </c:manualLayout>
              </c:layout>
              <c:dLblPos val="outEnd"/>
              <c:showVal val="1"/>
            </c:dLbl>
            <c:spPr>
              <a:noFill/>
              <a:ln w="2539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Val val="1"/>
          </c:dLbls>
          <c:val>
            <c:numRef>
              <c:f>Лист1!$C$2</c:f>
              <c:numCache>
                <c:formatCode>General</c:formatCode>
                <c:ptCount val="1"/>
                <c:pt idx="0">
                  <c:v>4943</c:v>
                </c:pt>
              </c:numCache>
            </c:numRef>
          </c:val>
        </c:ser>
        <c:ser>
          <c:idx val="3"/>
          <c:order val="2"/>
          <c:tx>
            <c:strRef>
              <c:f>Лист1!$D$1</c:f>
              <c:strCache>
                <c:ptCount val="1"/>
                <c:pt idx="0">
                  <c:v>2017 г.</c:v>
                </c:pt>
              </c:strCache>
            </c:strRef>
          </c:tx>
          <c:spPr>
            <a:solidFill>
              <a:srgbClr val="4472C4"/>
            </a:solidFill>
            <a:ln w="25399">
              <a:noFill/>
            </a:ln>
          </c:spPr>
          <c:dLbls>
            <c:dLbl>
              <c:idx val="0"/>
              <c:layout>
                <c:manualLayout>
                  <c:x val="0"/>
                  <c:y val="1.1915002221361003E-2"/>
                </c:manualLayout>
              </c:layout>
              <c:dLblPos val="outEnd"/>
              <c:showVal val="1"/>
            </c:dLbl>
            <c:spPr>
              <a:noFill/>
              <a:ln w="2539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Val val="1"/>
          </c:dLbls>
          <c:val>
            <c:numRef>
              <c:f>Лист1!$D$2</c:f>
              <c:numCache>
                <c:formatCode>General</c:formatCode>
                <c:ptCount val="1"/>
                <c:pt idx="0">
                  <c:v>4929.2300000000005</c:v>
                </c:pt>
              </c:numCache>
            </c:numRef>
          </c:val>
        </c:ser>
        <c:ser>
          <c:idx val="4"/>
          <c:order val="3"/>
          <c:tx>
            <c:strRef>
              <c:f>Лист1!$E$1</c:f>
              <c:strCache>
                <c:ptCount val="1"/>
                <c:pt idx="0">
                  <c:v>2018 г.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 w="25399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/>
                </a:pPr>
                <a:endParaRPr lang="ru-RU"/>
              </a:p>
            </c:txPr>
            <c:showVal val="1"/>
          </c:dLbls>
          <c:val>
            <c:numRef>
              <c:f>Лист1!$E$2</c:f>
              <c:numCache>
                <c:formatCode>General</c:formatCode>
                <c:ptCount val="1"/>
                <c:pt idx="0">
                  <c:v>4903.8100000000004</c:v>
                </c:pt>
              </c:numCache>
            </c:numRef>
          </c:val>
        </c:ser>
        <c:gapWidth val="219"/>
        <c:overlap val="-27"/>
        <c:axId val="66818048"/>
        <c:axId val="66819584"/>
      </c:barChart>
      <c:catAx>
        <c:axId val="66818048"/>
        <c:scaling>
          <c:orientation val="minMax"/>
        </c:scaling>
        <c:delete val="1"/>
        <c:axPos val="b"/>
        <c:tickLblPos val="nextTo"/>
        <c:crossAx val="66819584"/>
        <c:crosses val="autoZero"/>
        <c:auto val="1"/>
        <c:lblAlgn val="ctr"/>
        <c:lblOffset val="100"/>
      </c:catAx>
      <c:valAx>
        <c:axId val="66819584"/>
        <c:scaling>
          <c:orientation val="minMax"/>
        </c:scaling>
        <c:axPos val="l"/>
        <c:majorGridlines>
          <c:spPr>
            <a:ln w="9523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6818048"/>
        <c:crosses val="autoZero"/>
        <c:crossBetween val="between"/>
      </c:valAx>
      <c:spPr>
        <a:noFill/>
        <a:ln w="25399">
          <a:noFill/>
        </a:ln>
      </c:spPr>
    </c:plotArea>
    <c:legend>
      <c:legendPos val="b"/>
      <c:legendEntry>
        <c:idx val="0"/>
        <c:delete val="1"/>
      </c:legendEntry>
      <c:legendEntry>
        <c:idx val="1"/>
        <c:txPr>
          <a:bodyPr rot="0" vert="horz"/>
          <a:lstStyle/>
          <a:p>
            <a:pPr>
              <a:defRPr/>
            </a:pPr>
            <a:endParaRPr lang="ru-RU"/>
          </a:p>
        </c:txPr>
      </c:legendEntry>
      <c:layout>
        <c:manualLayout>
          <c:xMode val="edge"/>
          <c:yMode val="edge"/>
          <c:x val="0.34525595885880234"/>
          <c:y val="0.83535874015748035"/>
          <c:w val="0.55794710276600068"/>
          <c:h val="0.1646412598425204"/>
        </c:manualLayout>
      </c:layout>
      <c:spPr>
        <a:noFill/>
        <a:ln w="25399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3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9.1947628168100648E-2"/>
          <c:y val="2.8185125507960231E-2"/>
          <c:w val="0.87973834351787372"/>
          <c:h val="0.82578947901782562"/>
        </c:manualLayout>
      </c:layout>
      <c:barChart>
        <c:barDir val="col"/>
        <c:grouping val="clustered"/>
        <c:ser>
          <c:idx val="0"/>
          <c:order val="0"/>
          <c:tx>
            <c:strRef>
              <c:f>Лист1!$A$1</c:f>
              <c:strCache>
                <c:ptCount val="1"/>
                <c:pt idx="0">
                  <c:v> </c:v>
                </c:pt>
              </c:strCache>
            </c:strRef>
          </c:tx>
          <c:val>
            <c:numRef>
              <c:f>Лист1!$A$2</c:f>
              <c:numCache>
                <c:formatCode>General</c:formatCode>
                <c:ptCount val="1"/>
              </c:numCache>
            </c:numRef>
          </c:val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2016 г.</c:v>
                </c:pt>
              </c:strCache>
            </c:strRef>
          </c:tx>
          <c:spPr>
            <a:solidFill>
              <a:srgbClr val="A5A5A5"/>
            </a:solidFill>
            <a:ln w="25351">
              <a:noFill/>
            </a:ln>
          </c:spPr>
          <c:dLbls>
            <c:dLbl>
              <c:idx val="0"/>
              <c:layout>
                <c:manualLayout>
                  <c:x val="0"/>
                  <c:y val="-1.2849745133209701E-4"/>
                </c:manualLayout>
              </c:layout>
              <c:dLblPos val="outEnd"/>
              <c:showVal val="1"/>
            </c:dLbl>
            <c:spPr>
              <a:noFill/>
              <a:ln w="25351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97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Val val="1"/>
          </c:dLbls>
          <c:val>
            <c:numRef>
              <c:f>Лист1!$C$2</c:f>
              <c:numCache>
                <c:formatCode>General</c:formatCode>
                <c:ptCount val="1"/>
                <c:pt idx="0">
                  <c:v>11.66</c:v>
                </c:pt>
              </c:numCache>
            </c:numRef>
          </c:val>
        </c:ser>
        <c:ser>
          <c:idx val="3"/>
          <c:order val="2"/>
          <c:tx>
            <c:strRef>
              <c:f>Лист1!$D$1</c:f>
              <c:strCache>
                <c:ptCount val="1"/>
                <c:pt idx="0">
                  <c:v>2017 г.</c:v>
                </c:pt>
              </c:strCache>
            </c:strRef>
          </c:tx>
          <c:spPr>
            <a:solidFill>
              <a:srgbClr val="4472C4"/>
            </a:solidFill>
            <a:ln w="25351">
              <a:noFill/>
            </a:ln>
          </c:spPr>
          <c:dLbls>
            <c:dLbl>
              <c:idx val="0"/>
              <c:layout>
                <c:manualLayout>
                  <c:x val="0"/>
                  <c:y val="-1.2849745133209701E-4"/>
                </c:manualLayout>
              </c:layout>
              <c:dLblPos val="outEnd"/>
              <c:showVal val="1"/>
            </c:dLbl>
            <c:spPr>
              <a:noFill/>
              <a:ln w="25351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97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Val val="1"/>
          </c:dLbls>
          <c:val>
            <c:numRef>
              <c:f>Лист1!$D$2</c:f>
              <c:numCache>
                <c:formatCode>General</c:formatCode>
                <c:ptCount val="1"/>
                <c:pt idx="0">
                  <c:v>11.450000000000006</c:v>
                </c:pt>
              </c:numCache>
            </c:numRef>
          </c:val>
        </c:ser>
        <c:ser>
          <c:idx val="4"/>
          <c:order val="3"/>
          <c:tx>
            <c:strRef>
              <c:f>Лист1!$E$1</c:f>
              <c:strCache>
                <c:ptCount val="1"/>
                <c:pt idx="0">
                  <c:v>2018 г.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 w="25351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98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Val val="1"/>
          </c:dLbls>
          <c:val>
            <c:numRef>
              <c:f>Лист1!$E$2</c:f>
              <c:numCache>
                <c:formatCode>General</c:formatCode>
                <c:ptCount val="1"/>
                <c:pt idx="0">
                  <c:v>11.29</c:v>
                </c:pt>
              </c:numCache>
            </c:numRef>
          </c:val>
        </c:ser>
        <c:gapWidth val="219"/>
        <c:overlap val="-27"/>
        <c:axId val="84629760"/>
        <c:axId val="84647936"/>
      </c:barChart>
      <c:catAx>
        <c:axId val="84629760"/>
        <c:scaling>
          <c:orientation val="minMax"/>
        </c:scaling>
        <c:delete val="1"/>
        <c:axPos val="b"/>
        <c:tickLblPos val="nextTo"/>
        <c:crossAx val="84647936"/>
        <c:crosses val="autoZero"/>
        <c:auto val="1"/>
        <c:lblAlgn val="ctr"/>
        <c:lblOffset val="100"/>
      </c:catAx>
      <c:valAx>
        <c:axId val="84647936"/>
        <c:scaling>
          <c:orientation val="minMax"/>
        </c:scaling>
        <c:axPos val="l"/>
        <c:majorGridlines>
          <c:spPr>
            <a:ln w="9499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ln w="633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4629760"/>
        <c:crosses val="autoZero"/>
        <c:crossBetween val="between"/>
      </c:valAx>
      <c:spPr>
        <a:noFill/>
        <a:ln w="25351">
          <a:noFill/>
        </a:ln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0.34531730684941636"/>
          <c:y val="0.88228989448608075"/>
          <c:w val="0.57679688687562702"/>
          <c:h val="8.6822038811413704E-2"/>
        </c:manualLayout>
      </c:layout>
      <c:spPr>
        <a:noFill/>
        <a:ln w="25351">
          <a:noFill/>
        </a:ln>
      </c:spPr>
      <c:txPr>
        <a:bodyPr rot="0" spcFirstLastPara="1" vertOverflow="ellipsis" vert="horz" wrap="square" anchor="ctr" anchorCtr="1"/>
        <a:lstStyle/>
        <a:p>
          <a:pPr>
            <a:defRPr sz="8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499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Лист1!$A$1</c:f>
              <c:strCache>
                <c:ptCount val="1"/>
                <c:pt idx="0">
                  <c:v> </c:v>
                </c:pt>
              </c:strCache>
            </c:strRef>
          </c:tx>
          <c:val>
            <c:numRef>
              <c:f>Лист1!$A$2</c:f>
              <c:numCache>
                <c:formatCode>General</c:formatCode>
                <c:ptCount val="1"/>
              </c:numCache>
            </c:numRef>
          </c:val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2016 г.</c:v>
                </c:pt>
              </c:strCache>
            </c:strRef>
          </c:tx>
          <c:spPr>
            <a:solidFill>
              <a:srgbClr val="A5A5A5"/>
            </a:solidFill>
            <a:ln w="25328">
              <a:noFill/>
            </a:ln>
          </c:spPr>
          <c:dLbls>
            <c:spPr>
              <a:noFill/>
              <a:ln w="25328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97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Val val="1"/>
          </c:dLbls>
          <c:val>
            <c:numRef>
              <c:f>Лист1!$C$2</c:f>
              <c:numCache>
                <c:formatCode>General</c:formatCode>
                <c:ptCount val="1"/>
                <c:pt idx="0">
                  <c:v>22.2</c:v>
                </c:pt>
              </c:numCache>
            </c:numRef>
          </c:val>
        </c:ser>
        <c:ser>
          <c:idx val="3"/>
          <c:order val="2"/>
          <c:tx>
            <c:strRef>
              <c:f>Лист1!$D$1</c:f>
              <c:strCache>
                <c:ptCount val="1"/>
                <c:pt idx="0">
                  <c:v>2017 г.</c:v>
                </c:pt>
              </c:strCache>
            </c:strRef>
          </c:tx>
          <c:spPr>
            <a:solidFill>
              <a:srgbClr val="4472C4"/>
            </a:solidFill>
            <a:ln w="25328">
              <a:noFill/>
            </a:ln>
          </c:spPr>
          <c:dLbls>
            <c:dLbl>
              <c:idx val="0"/>
              <c:layout>
                <c:manualLayout>
                  <c:x val="0"/>
                  <c:y val="1.0257280550915295E-2"/>
                </c:manualLayout>
              </c:layout>
              <c:dLblPos val="outEnd"/>
              <c:showVal val="1"/>
            </c:dLbl>
            <c:spPr>
              <a:noFill/>
              <a:ln w="25328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97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Val val="1"/>
          </c:dLbls>
          <c:val>
            <c:numRef>
              <c:f>Лист1!$D$2</c:f>
              <c:numCache>
                <c:formatCode>General</c:formatCode>
                <c:ptCount val="1"/>
                <c:pt idx="0">
                  <c:v>22.82</c:v>
                </c:pt>
              </c:numCache>
            </c:numRef>
          </c:val>
        </c:ser>
        <c:ser>
          <c:idx val="4"/>
          <c:order val="3"/>
          <c:tx>
            <c:strRef>
              <c:f>Лист1!$E$1</c:f>
              <c:strCache>
                <c:ptCount val="1"/>
                <c:pt idx="0">
                  <c:v>2018 г.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 w="2535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98" b="1"/>
                </a:pPr>
                <a:endParaRPr lang="ru-RU"/>
              </a:p>
            </c:txPr>
            <c:showVal val="1"/>
          </c:dLbls>
          <c:val>
            <c:numRef>
              <c:f>Лист1!$E$2</c:f>
              <c:numCache>
                <c:formatCode>General</c:formatCode>
                <c:ptCount val="1"/>
                <c:pt idx="0">
                  <c:v>20.34</c:v>
                </c:pt>
              </c:numCache>
            </c:numRef>
          </c:val>
        </c:ser>
        <c:gapWidth val="219"/>
        <c:overlap val="-27"/>
        <c:axId val="84732160"/>
        <c:axId val="85659648"/>
      </c:barChart>
      <c:catAx>
        <c:axId val="84732160"/>
        <c:scaling>
          <c:orientation val="minMax"/>
        </c:scaling>
        <c:delete val="1"/>
        <c:axPos val="b"/>
        <c:tickLblPos val="nextTo"/>
        <c:crossAx val="85659648"/>
        <c:crosses val="autoZero"/>
        <c:auto val="1"/>
        <c:lblAlgn val="ctr"/>
        <c:lblOffset val="100"/>
      </c:catAx>
      <c:valAx>
        <c:axId val="85659648"/>
        <c:scaling>
          <c:orientation val="minMax"/>
        </c:scaling>
        <c:axPos val="l"/>
        <c:majorGridlines>
          <c:spPr>
            <a:ln w="9498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ln w="6332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4732160"/>
        <c:crosses val="autoZero"/>
        <c:crossBetween val="between"/>
      </c:valAx>
      <c:spPr>
        <a:noFill/>
        <a:ln w="25353">
          <a:noFill/>
        </a:ln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0.36611860299072013"/>
          <c:y val="0.88125029825817636"/>
          <c:w val="0.53022445640622662"/>
          <c:h val="8.7588596879935199E-2"/>
        </c:manualLayout>
      </c:layout>
      <c:spPr>
        <a:noFill/>
        <a:ln w="25328">
          <a:noFill/>
        </a:ln>
      </c:spPr>
      <c:txPr>
        <a:bodyPr rot="0" spcFirstLastPara="1" vertOverflow="ellipsis" vert="horz" wrap="square" anchor="ctr" anchorCtr="1"/>
        <a:lstStyle/>
        <a:p>
          <a:pPr>
            <a:defRPr sz="8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498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1428736"/>
            <a:ext cx="6286544" cy="414340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КОМПЛЕКТОВАНИЕ  БИБЛИОТЕЧНЫХ ФОНДОВ   БИБЛИОТЕК МУНИЦИПАЛЬНЫХ ОБРАЗОВАНИЙ РЯЗАНСКОЙ ОБЛАСТИ 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152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1428736"/>
            <a:ext cx="5976664" cy="3960440"/>
          </a:xfrm>
        </p:spPr>
        <p:txBody>
          <a:bodyPr>
            <a:noAutofit/>
          </a:bodyPr>
          <a:lstStyle/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 2018 году продолжалась работа по сотрудничеству с «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ЛитРес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: Библиотека». Пользователями библиотеки стали 800 читателей, выдано литературы более 1000 экземпляров, посещений за год – 6 424. Продолжалась работа по распространению социально-образовательного проекта ОАО «МТС» и РОУНБ им. Горького</a:t>
            </a:r>
            <a:br>
              <a:rPr lang="ru-RU" sz="2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«Мобильная библиотека».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8371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285859"/>
            <a:ext cx="6643734" cy="4000529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В течение года юные читатели смогли без труда найти и загрузить на свои смартфоны и планшеты произведения, изучаемые в рамках школьной программы по литературе.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2018 год было 5, 5 тыс. скачиваний.1 место среди скачиваний заняла книга Н.В. Гоголь «Вечера на хуторе близ Диканьки»; 2 место – «Собрание сочинений С.Есенина»; 3 место –  Л.Н. Толстой «Анна Каренина».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В течение года сотрудниками Рязанской ОУНБ имени Горького проводились практикумы, презентации, консультации по использованию электронных ресурсов в муниципальных библиотеках.</a:t>
            </a:r>
          </a:p>
          <a:p>
            <a:endParaRPr lang="ru-RU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357298"/>
            <a:ext cx="6572296" cy="435771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Документообеспеченность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1 жителя области в среднем составила 5,7 экземпляров, что на уровне прошлого года (норма – 6 экземпляров).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Документообеспеченность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одного жителя в сельской местности составила 8,7 экземпляров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2016 г. – 8,6 экз.; в 2017 г. – 8,6 экз.).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Очевидна тенденция морального и физического старения фондов и несоответствие их состава информационным запросам населения.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документообеспеченность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в расчете на 1 пользователя муниципальной библиотеки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2"/>
          <p:cNvGraphicFramePr>
            <a:graphicFrameLocks noGrp="1"/>
          </p:cNvGraphicFramePr>
          <p:nvPr>
            <p:ph idx="1"/>
          </p:nvPr>
        </p:nvGraphicFramePr>
        <p:xfrm>
          <a:off x="285720" y="1571612"/>
          <a:ext cx="8572560" cy="4929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428736"/>
            <a:ext cx="6000792" cy="435771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Самая высокая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документообеспеченность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на одного пользователя – в 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Касимовском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Пителинском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Путятинском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Сасовском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Михайловском районах, а также в  библиотеке ДК г. Скопина.</a:t>
            </a:r>
          </a:p>
          <a:p>
            <a:pPr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Обращаемость фондов библиотек области составила 1,91 (норма для муниципальных библиотек – 2). </a:t>
            </a:r>
          </a:p>
          <a:p>
            <a:pPr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Наивысший показатель обращаемости фондов – в библиотеках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Ермишинского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Александро-Невского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Кораблинского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Пронского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Рыбновского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Ряжского, ЦБ г. Сасово, ЦСДБ г. Рязани.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357298"/>
            <a:ext cx="6286544" cy="435771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 2018 году библиотеками муниципальных образований  зарегистрировано 85 995 отказов (в 2016 г. – 89 734; 2017 г. – 88 087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. </a:t>
            </a:r>
          </a:p>
          <a:p>
            <a:pPr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 сравнению с прошлым годом увеличилось число отказов в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Кадомском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Клепиковском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Михайловском,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Александро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- Невском районах, ЦБС и ЦСДБ г.Рязани. В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Захаровском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Милославском,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Сараевском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Скопинском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Старожиловском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Сасовском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районах отказов уменьшилось. В 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Ермишинском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Кораблинском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Пронском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Спасском  районах – осталось на уровне прошлого года.     </a:t>
            </a:r>
          </a:p>
          <a:p>
            <a:endParaRPr lang="ru-RU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785926"/>
            <a:ext cx="6572296" cy="4071966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Большая часть отказов 71,7% (2016 г. – 69,7%; 2017 г. – 70,8%) приходится на художественную литературу, языкознание и литературоведение. 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Отказы на общественно-политическую литературу составляют 12,3%. 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книги по экономике бизнес- планированию, маркетингу, менеджменту, бизнес малых предприятий, политологии, социологии, по этике и психологии делового общения, правовом статусе личности, истории государства и права, философии, педагогике, семейному и трудовому праву, военно-патриотическому воспитанию в школе.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500174"/>
            <a:ext cx="6572296" cy="4214842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естественно - научную литературу приходится 5,5% отказов, на техническую и сельскохозяйственную – 6,0%, литературу по искусству и спорту – 4,5%.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Отказы по причине «нет в библиотеке» превышают отказы «из-за недостаточного количества литературы».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Второй показатель значительно снижен, что говорит о некотором улучшении комплектования библиотек дополнительными экземплярами уже имеющихся книг (произведения классической литературы, входящих в школьную программу).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Основная часть отказов – 90,5% – была ликвидирована (в 2016 г. – 85%, 2017 г. – 86%).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785926"/>
            <a:ext cx="6357982" cy="4143404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2800" dirty="0" smtClean="0"/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Немаловажную роль в удовлетворении запросов библиотекари уделяли внутрисистемному книгообмену 65% (в 2016 г. – 62%; 2017 г. – 66%), отказов ликвидировано больше.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Основной базой для внутрисистемного книгообмена      	Библиотекари стремились заменять отсутствующие книги на аналогичные издания – (14,0%).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литературу, пользующуюся повышенным спросом, устанавливалась очередь, с помощью которой устранено  13 % отказов.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помощью МБА и электронной доставки документов был ликвидирован  1 ,6 %  отказов (в 2016г. – 1 %;2017г. – 1%): от  0,08 % в Михайловском – до 30% в Шиловском районе.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Рязанском районе библиотекари отказы ликвидировали через электронные ресурсы.</a:t>
            </a:r>
          </a:p>
          <a:p>
            <a:pPr algn="just"/>
            <a:endParaRPr lang="ru-RU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643050"/>
            <a:ext cx="6286544" cy="385765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2018 году не выполнено 7 880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запроса (9,5 %).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Читательский спрос, как отмечают библиотекари, в последнее время резко изменился.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Необходима новая литература для его удовлетворения.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качестве мер, направленных на улучшение организации комплектования, необходимо изучение читательского спроса путем анализа сведений об отказах.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2000240"/>
            <a:ext cx="5904656" cy="3429024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Совокупный объем документного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фонда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библиотек муниципальных образований региона на 01.01.2019 г. составляет 4 903,81 тыс. единиц хранения, что на 39,19 тыс. экземпляров меньше уровня 2016 года.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870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214414" y="1857364"/>
            <a:ext cx="6715172" cy="392909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течение 2018 года в муниципальных библиотеках региона было выдано 9 373 тысяч документов.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обновление фондов библиотек в 2018 г. было израсходовано 12,7 млн. руб. (2016 г. – 14,4; 2017 г. – 14,2 млн. руб.).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Расходы на комплектование в расчете на 1 муниципальную библиотеку составили 20,34 тыс. руб.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Наименьшее финансирование получили библиотеки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Кораблинского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Пителинского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районов  по  4,0 тыс. руб. на одну библиотеку.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Финансирование комплектования фондов</a:t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(тыс. руб. в среднем на 1 библиотеку)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714488"/>
            <a:ext cx="6215106" cy="392909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формирования фондов муниципальных библиотек необходимы продуманная стратегия и эффективная тактика, которые предполагают регулярное выделение средств из местного бюджета на комплектование библиотек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(в том числе электронными ресурсами).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214421"/>
            <a:ext cx="6572296" cy="4429157"/>
          </a:xfrm>
        </p:spPr>
        <p:txBody>
          <a:bodyPr>
            <a:normAutofit fontScale="40000" lnSpcReduction="20000"/>
          </a:bodyPr>
          <a:lstStyle/>
          <a:p>
            <a:endParaRPr lang="ru-RU" sz="3600" dirty="0" smtClean="0"/>
          </a:p>
          <a:p>
            <a:endParaRPr lang="ru-RU" sz="3600" dirty="0" smtClean="0"/>
          </a:p>
          <a:p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  </a:t>
            </a:r>
          </a:p>
          <a:p>
            <a:pPr>
              <a:buNone/>
            </a:pPr>
            <a:r>
              <a:rPr lang="ru-RU" sz="4600" b="1" dirty="0" smtClean="0"/>
              <a:t>                                 </a:t>
            </a:r>
          </a:p>
          <a:p>
            <a:pPr>
              <a:buNone/>
            </a:pPr>
            <a:endParaRPr lang="ru-RU" sz="4600" b="1" dirty="0" smtClean="0"/>
          </a:p>
          <a:p>
            <a:pPr>
              <a:buNone/>
            </a:pPr>
            <a:endParaRPr lang="ru-RU" sz="4600" b="1" dirty="0" smtClean="0"/>
          </a:p>
          <a:p>
            <a:pPr algn="just">
              <a:buNone/>
            </a:pPr>
            <a:r>
              <a:rPr lang="ru-RU" sz="4600" b="1" dirty="0" smtClean="0"/>
              <a:t>                           </a:t>
            </a:r>
            <a:r>
              <a:rPr lang="ru-RU" sz="76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Главный библиотекарь                                                                                                                                                        ГБУК РО «Библиотека им. Горького                                                         Максимкина Светлана Викторовна                                                                                 				</a:t>
            </a:r>
          </a:p>
          <a:p>
            <a:pPr>
              <a:buNone/>
            </a:pPr>
            <a:r>
              <a:rPr lang="ru-RU" sz="3600" dirty="0" smtClean="0"/>
              <a:t>    </a:t>
            </a:r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1196752"/>
            <a:ext cx="5715040" cy="1589306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Объем документного фонда муниципальных библиотек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1"/>
          <p:cNvGraphicFramePr>
            <a:graphicFrameLocks noGrp="1"/>
          </p:cNvGraphicFramePr>
          <p:nvPr>
            <p:ph sz="half" idx="2"/>
          </p:nvPr>
        </p:nvGraphicFramePr>
        <p:xfrm>
          <a:off x="1476375" y="2143116"/>
          <a:ext cx="5738813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10196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5852" y="1643050"/>
            <a:ext cx="6643734" cy="39461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 структуры фонда показал,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уменьшился удельный вес отраслевой литературы.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говорит о недостаточной наполняемости отраслевых отделов и устойчивой тенденции уменьшения объемов фондов.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201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714488"/>
            <a:ext cx="6768752" cy="414340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Главная причина этого в снижении числа новых поступлений в фонды муниципальных библиотек ввиду отсутствия у большинства муниципальных образований достаточных финансовых средств на текущее комплектование библиотек. </a:t>
            </a:r>
          </a:p>
          <a:p>
            <a:pPr algn="just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186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214422"/>
            <a:ext cx="6768752" cy="4357718"/>
          </a:xfrm>
        </p:spPr>
        <p:txBody>
          <a:bodyPr>
            <a:noAutofit/>
          </a:bodyPr>
          <a:lstStyle/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 2018 году в муниципальные библиотеки Рязанской области поступило 103,65 тыс. экз. документов, что в расчете на 1000 жителей составило 92 экземпляра, из них поступление книг составило 67,03 тыс. экз. (+ 8,28 тыс. экз. к 2016 г.) или 59 книг на тысячу жителей.</a:t>
            </a:r>
            <a:br>
              <a:rPr lang="ru-RU" sz="2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В Рязанском районе этот показатель равен 201 экземпляру, в Михайловском районе – 220,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Касимовском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районе–236,Шиловском–  140,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Клепиковском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– 63.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199681764"/>
              </p:ext>
            </p:extLst>
          </p:nvPr>
        </p:nvGraphicFramePr>
        <p:xfrm>
          <a:off x="463550" y="5592763"/>
          <a:ext cx="1435100" cy="1527175"/>
        </p:xfrm>
        <a:graphic>
          <a:graphicData uri="http://schemas.openxmlformats.org/presentationml/2006/ole">
            <p:oleObj spid="_x0000_s3077" name="Диаграмма" r:id="rId4" imgW="1047649" imgH="1114504" progId="MSGraph.Chart.8">
              <p:embed followColorScheme="full"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107558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1285860"/>
            <a:ext cx="6643734" cy="4286280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Норма ЮНЕСКО – не менее 250 новых книг на 1 тысячу населения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Вызывает беспокойство и тот факт, что выбытие документов из библиотечного фонда – 127,39 тыс. экз. (2016 г. – 150,0 тыс. экз.; 2017г. – 142,01 тыс. экз.) превышает поступления – 103,65 тыс. экз.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814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1500174"/>
            <a:ext cx="5857916" cy="380103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Поступление в фонды библиотек электронных изданий составляет 0,2% от общего числа поступлений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(2016 г. – 0,1%; 2017 г. – 0,2%).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399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268760"/>
            <a:ext cx="6552728" cy="4160504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Электронные ресурсы сегодня являются неотъемлемой частью деятельности библиотек всех ведомств и умение работать с ними является важным фактором в общей системе услуг, оказываемых населению, наша библиотека не только сама активно работает с качественными полнотекстовыми электронными ресурсами, но и как главный методический центр области приобщает муниципальные библиотеки.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98313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899</Words>
  <Application>Microsoft Office PowerPoint</Application>
  <PresentationFormat>Экран (4:3)</PresentationFormat>
  <Paragraphs>69</Paragraphs>
  <Slides>23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Тема Office</vt:lpstr>
      <vt:lpstr>Диаграмма</vt:lpstr>
      <vt:lpstr>КОМПЛЕКТОВАНИЕ  БИБЛИОТЕЧНЫХ ФОНДОВ   БИБЛИОТЕК МУНИЦИПАЛЬНЫХ ОБРАЗОВАНИЙ РЯЗАНСКОЙ ОБЛАСТИ </vt:lpstr>
      <vt:lpstr>Совокупный объем документного фонда библиотек муниципальных образований региона на 01.01.2019 г. составляет 4 903,81 тыс. единиц хранения, что на 39,19 тыс. экземпляров меньше уровня 2016 года. </vt:lpstr>
      <vt:lpstr>Объем документного фонда муниципальных библиотек   </vt:lpstr>
      <vt:lpstr>Слайд 4</vt:lpstr>
      <vt:lpstr>Слайд 5</vt:lpstr>
      <vt:lpstr>В 2018 году в муниципальные библиотеки Рязанской области поступило 103,65 тыс. экз. документов, что в расчете на 1000 жителей составило 92 экземпляра, из них поступление книг составило 67,03 тыс. экз. (+ 8,28 тыс. экз. к 2016 г.) или 59 книг на тысячу жителей.  В Рязанском районе этот показатель равен 201 экземпляру, в Михайловском районе – 220, Касимовском районе–236,Шиловском–  140, Клепиковском – 63. </vt:lpstr>
      <vt:lpstr>    Норма ЮНЕСКО – не менее 250 новых книг на 1 тысячу населения Вызывает беспокойство и тот факт, что выбытие документов из библиотечного фонда – 127,39 тыс. экз. (2016 г. – 150,0 тыс. экз.; 2017г. – 142,01 тыс. экз.) превышает поступления – 103,65 тыс. экз.     </vt:lpstr>
      <vt:lpstr>Поступление в фонды библиотек электронных изданий составляет 0,2% от общего числа поступлений  (2016 г. – 0,1%; 2017 г. – 0,2%).  </vt:lpstr>
      <vt:lpstr>     Электронные ресурсы сегодня являются неотъемлемой частью деятельности библиотек всех ведомств и умение работать с ними является важным фактором в общей системе услуг, оказываемых населению, наша библиотека не только сама активно работает с качественными полнотекстовыми электронными ресурсами, но и как главный методический центр области приобщает муниципальные библиотеки. </vt:lpstr>
      <vt:lpstr>В 2018 году продолжалась работа по сотрудничеству с «ЛитРес: Библиотека». Пользователями библиотеки стали 800 читателей, выдано литературы более 1000 экземпляров, посещений за год – 6 424. Продолжалась работа по распространению социально-образовательного проекта ОАО «МТС» и РОУНБ им. Горького  «Мобильная библиотека». </vt:lpstr>
      <vt:lpstr>Слайд 11</vt:lpstr>
      <vt:lpstr>Слайд 12</vt:lpstr>
      <vt:lpstr>  Средняя документообеспеченность в расчете на 1 пользователя муниципальной библиотеки  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  Финансирование комплектования фондов  (тыс. руб. в среднем на 1 библиотеку) 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КОМПЛЕКТОВАНИЕ И ИСПОЛЬЗОВАНИЕ ЭЛЕКТРОННЫХ РЕСУРСОВ В БИБЛИОТЕКАХ МУНИЦИПАЛЬНЫХ ОБРАЗОВАНИЙ Рязанской области</dc:title>
  <dc:creator>ofirbo-3</dc:creator>
  <cp:lastModifiedBy>ofirbo-1</cp:lastModifiedBy>
  <cp:revision>47</cp:revision>
  <dcterms:created xsi:type="dcterms:W3CDTF">2019-04-17T06:24:47Z</dcterms:created>
  <dcterms:modified xsi:type="dcterms:W3CDTF">2019-04-24T11:15:38Z</dcterms:modified>
</cp:coreProperties>
</file>