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1" r:id="rId1"/>
  </p:sldMasterIdLst>
  <p:notesMasterIdLst>
    <p:notesMasterId r:id="rId32"/>
  </p:notesMasterIdLst>
  <p:sldIdLst>
    <p:sldId id="288" r:id="rId2"/>
    <p:sldId id="292" r:id="rId3"/>
    <p:sldId id="296" r:id="rId4"/>
    <p:sldId id="290" r:id="rId5"/>
    <p:sldId id="298" r:id="rId6"/>
    <p:sldId id="256" r:id="rId7"/>
    <p:sldId id="306" r:id="rId8"/>
    <p:sldId id="259" r:id="rId9"/>
    <p:sldId id="261" r:id="rId10"/>
    <p:sldId id="260" r:id="rId11"/>
    <p:sldId id="263" r:id="rId12"/>
    <p:sldId id="268" r:id="rId13"/>
    <p:sldId id="267" r:id="rId14"/>
    <p:sldId id="270" r:id="rId15"/>
    <p:sldId id="272" r:id="rId16"/>
    <p:sldId id="273" r:id="rId17"/>
    <p:sldId id="307" r:id="rId18"/>
    <p:sldId id="276" r:id="rId19"/>
    <p:sldId id="277" r:id="rId20"/>
    <p:sldId id="278" r:id="rId21"/>
    <p:sldId id="309" r:id="rId22"/>
    <p:sldId id="280" r:id="rId23"/>
    <p:sldId id="301" r:id="rId24"/>
    <p:sldId id="300" r:id="rId25"/>
    <p:sldId id="279" r:id="rId26"/>
    <p:sldId id="282" r:id="rId27"/>
    <p:sldId id="283" r:id="rId28"/>
    <p:sldId id="284" r:id="rId29"/>
    <p:sldId id="291" r:id="rId30"/>
    <p:sldId id="310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339" autoAdjust="0"/>
    <p:restoredTop sz="85086" autoAdjust="0"/>
  </p:normalViewPr>
  <p:slideViewPr>
    <p:cSldViewPr>
      <p:cViewPr varScale="1">
        <p:scale>
          <a:sx n="63" d="100"/>
          <a:sy n="63" d="100"/>
        </p:scale>
        <p:origin x="-5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44148-107F-426F-888B-F2E8525615BF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FC681-89A8-47F8-BF9F-4031E112F8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7508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FC681-89A8-47F8-BF9F-4031E112F8EE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FC681-89A8-47F8-BF9F-4031E112F8EE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FC681-89A8-47F8-BF9F-4031E112F8EE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FC681-89A8-47F8-BF9F-4031E112F8EE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93192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FC681-89A8-47F8-BF9F-4031E112F8EE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6559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BCACB-93D6-4136-B03A-0B942BFEF788}" type="datetimeFigureOut">
              <a:rPr lang="ru-RU" smtClean="0"/>
              <a:pPr/>
              <a:t>25.04.2019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54229-C4D0-4838-ABE6-6EE66CF382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government.ru/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04665"/>
            <a:ext cx="8114271" cy="5040559"/>
          </a:xfrm>
          <a:solidFill>
            <a:schemeClr val="tx2">
              <a:lumMod val="20000"/>
              <a:lumOff val="80000"/>
            </a:schemeClr>
          </a:solidFill>
          <a:ln w="57150"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ru-RU" sz="4400" b="1" dirty="0" smtClean="0"/>
              <a:t>Изменения в библиографическом описании в связи с введением </a:t>
            </a:r>
            <a:br>
              <a:rPr lang="ru-RU" sz="4400" b="1" dirty="0" smtClean="0"/>
            </a:br>
            <a:r>
              <a:rPr lang="ru-RU" sz="4400" b="1" dirty="0" smtClean="0"/>
              <a:t>ГОСТ Р 7.0.100-2018</a:t>
            </a:r>
            <a:br>
              <a:rPr lang="ru-RU" sz="4400" b="1" dirty="0" smtClean="0"/>
            </a:br>
            <a:r>
              <a:rPr lang="ru-RU" sz="4400" b="1" dirty="0" smtClean="0"/>
              <a:t>Библиографическая запись. Библиографическое описание. Общие требования и правила составления.</a:t>
            </a:r>
            <a:br>
              <a:rPr lang="ru-RU" sz="4400" b="1" dirty="0" smtClean="0"/>
            </a:br>
            <a:r>
              <a:rPr lang="ru-RU" b="1" dirty="0" smtClean="0"/>
              <a:t>Дата введения 2019-07-01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 flipV="1">
            <a:off x="4643438" y="5757334"/>
            <a:ext cx="3500462" cy="768010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</a:rPr>
              <a:t>Крючкова</a:t>
            </a:r>
            <a:r>
              <a:rPr lang="ru-RU" dirty="0" smtClean="0">
                <a:solidFill>
                  <a:schemeClr val="tx1"/>
                </a:solidFill>
              </a:rPr>
              <a:t> Е. В.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17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Область заглавия и сведений об ответственности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34255414"/>
              </p:ext>
            </p:extLst>
          </p:nvPr>
        </p:nvGraphicFramePr>
        <p:xfrm>
          <a:off x="251520" y="968975"/>
          <a:ext cx="8793803" cy="583481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473324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4320479">
                  <a:extLst>
                    <a:ext uri="{9D8B030D-6E8A-4147-A177-3AD203B41FA5}">
                      <a16:colId xmlns:a16="http://schemas.microsoft.com/office/drawing/2014/main" xmlns="" val="1109285938"/>
                    </a:ext>
                  </a:extLst>
                </a:gridCol>
              </a:tblGrid>
              <a:tr h="59780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Старый</a:t>
                      </a:r>
                      <a:r>
                        <a:rPr lang="ru-RU" b="1" baseline="0" dirty="0" smtClean="0"/>
                        <a:t> ГОСТ 7.1-2003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Новый ГОСТ Р</a:t>
                      </a:r>
                      <a:r>
                        <a:rPr lang="ru-RU" b="1" baseline="0" dirty="0" smtClean="0"/>
                        <a:t> 7.0.100-2018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451641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об ответственности (</a:t>
                      </a:r>
                      <a:r>
                        <a:rPr lang="ru-RU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200 </a:t>
                      </a:r>
                      <a:r>
                        <a:rPr lang="en-US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$f</a:t>
                      </a:r>
                      <a:r>
                        <a:rPr lang="en-US" sz="2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r>
                        <a:rPr lang="en-US" sz="2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$g</a:t>
                      </a:r>
                      <a:r>
                        <a:rPr lang="ru-RU" sz="2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в </a:t>
                      </a:r>
                      <a:r>
                        <a:rPr lang="en-US" sz="24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RUSMARC)</a:t>
                      </a:r>
                      <a:endParaRPr lang="ru-RU" sz="24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  <a:tr h="361313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strike="noStrike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r>
                        <a:rPr lang="ru-RU" b="1" strike="noStrike" baseline="0" dirty="0" smtClean="0">
                          <a:solidFill>
                            <a:srgbClr val="FF0000"/>
                          </a:solidFill>
                        </a:rPr>
                        <a:t> или 2</a:t>
                      </a:r>
                      <a:r>
                        <a:rPr lang="ru-RU" b="1" strike="noStrike" dirty="0" smtClean="0">
                          <a:solidFill>
                            <a:srgbClr val="FF0000"/>
                          </a:solidFill>
                        </a:rPr>
                        <a:t> организации</a:t>
                      </a:r>
                      <a:r>
                        <a:rPr lang="ru-RU" b="1" strike="noStrike" baseline="0" dirty="0" smtClean="0">
                          <a:solidFill>
                            <a:srgbClr val="FF0000"/>
                          </a:solidFill>
                        </a:rPr>
                        <a:t> без изменений (приводим все)</a:t>
                      </a:r>
                      <a:endParaRPr lang="ru-RU" b="1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1364149"/>
                  </a:ext>
                </a:extLst>
              </a:tr>
              <a:tr h="451641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2 организации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9094839"/>
                  </a:ext>
                </a:extLst>
              </a:tr>
              <a:tr h="219725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М-во образования и науки Рос. Федерации, Чайков. гос. ин-т культуры, Рос. эконом. ун-т им. Г. В. Плеханова</a:t>
                      </a:r>
                      <a:endParaRPr lang="ru-RU" sz="2000" dirty="0" smtClean="0"/>
                    </a:p>
                    <a:p>
                      <a:pPr algn="l"/>
                      <a:endParaRPr lang="ru-RU" sz="20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Министерство образования и науки Российской Федерации, Чайковский государственный институт культуры, Российский экономический университет имени Г. В. Плеханова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0790158"/>
                  </a:ext>
                </a:extLst>
              </a:tr>
              <a:tr h="479448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 организации и более приводим 1-ю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и др.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]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3990327"/>
                  </a:ext>
                </a:extLst>
              </a:tr>
              <a:tr h="126459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Рос. акад. наук, </a:t>
                      </a:r>
                      <a:r>
                        <a:rPr lang="ru-RU" sz="2000" b="1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Пущин</a:t>
                      </a: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науч. центр, Ин-т биофизики клетки, Акад. проблем сохранения жизни</a:t>
                      </a:r>
                      <a:endParaRPr lang="ru-RU" sz="20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Российская академия наук, Пущинский научный центр </a:t>
                      </a:r>
                      <a:r>
                        <a:rPr lang="en-US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др.</a:t>
                      </a:r>
                      <a:r>
                        <a:rPr lang="en-US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ru-RU" sz="2000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128244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8703212"/>
              </p:ext>
            </p:extLst>
          </p:nvPr>
        </p:nvGraphicFramePr>
        <p:xfrm>
          <a:off x="251519" y="188640"/>
          <a:ext cx="8712967" cy="597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96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59715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Область заглавия и сведений об ответственности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5111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Область заглавия и сведений об ответственности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57255428"/>
              </p:ext>
            </p:extLst>
          </p:nvPr>
        </p:nvGraphicFramePr>
        <p:xfrm>
          <a:off x="251520" y="692697"/>
          <a:ext cx="8834221" cy="59558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77604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4656617">
                  <a:extLst>
                    <a:ext uri="{9D8B030D-6E8A-4147-A177-3AD203B41FA5}">
                      <a16:colId xmlns:a16="http://schemas.microsoft.com/office/drawing/2014/main" xmlns="" val="1109285938"/>
                    </a:ext>
                  </a:extLst>
                </a:gridCol>
              </a:tblGrid>
              <a:tr h="409896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Новый ГОСТ Р</a:t>
                      </a:r>
                      <a:r>
                        <a:rPr lang="ru-RU" b="1" baseline="0" dirty="0" smtClean="0"/>
                        <a:t> 7.0.100-2018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623593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Сведения, относящиеся к заглавию (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$e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ru-RU" sz="20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Добавлены элементы из области специфических сведений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  <a:tr h="757633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strike="noStrike" dirty="0" smtClean="0">
                          <a:solidFill>
                            <a:srgbClr val="FF0000"/>
                          </a:solidFill>
                        </a:rPr>
                        <a:t>БО законодательных, нормативных ресурсов</a:t>
                      </a:r>
                      <a:endParaRPr lang="ru-RU" b="1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1364149"/>
                  </a:ext>
                </a:extLst>
              </a:tr>
              <a:tr h="203494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Приводят их обозначение, дату введения (принятия),</a:t>
                      </a:r>
                      <a:r>
                        <a:rPr lang="ru-RU" sz="2000" dirty="0" smtClean="0"/>
                        <a:t>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сведения о ресурсе, вместо которого введен </a:t>
                      </a:r>
                      <a:r>
                        <a:rPr lang="ru-RU" sz="2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(принят) данный ресурс</a:t>
                      </a:r>
                    </a:p>
                    <a:p>
                      <a:pPr algn="l"/>
                      <a:endParaRPr lang="ru-RU" sz="20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Библиографическая запись. Сокращение слов и словосочетаний на русском языке.</a:t>
                      </a:r>
                      <a:r>
                        <a:rPr lang="ru-RU" b="1" baseline="0" dirty="0" smtClean="0"/>
                        <a:t> Общие требования и правила : ГОСТ Р 7.0.12-2011 : национальный стандарт  :  дата введения 2012-09-01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0790158"/>
                  </a:ext>
                </a:extLst>
              </a:tr>
              <a:tr h="150647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 исполнительном производстве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Федеральный закон № 229-ФЗ : 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принят Государственной думой 14 сентября 2007 года : одобрен Советом Федерации 19 сентября 2007 года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1282442"/>
                  </a:ext>
                </a:extLst>
              </a:tr>
              <a:tr h="576365"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5644253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00136420"/>
              </p:ext>
            </p:extLst>
          </p:nvPr>
        </p:nvGraphicFramePr>
        <p:xfrm>
          <a:off x="251519" y="188640"/>
          <a:ext cx="8712967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96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3742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Область заглавия и сведений об ответственности</a:t>
                      </a:r>
                      <a:endParaRPr lang="en-US" sz="2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 (поле 200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RUSMARC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804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Область заглавия и сведений об ответственности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97297196"/>
              </p:ext>
            </p:extLst>
          </p:nvPr>
        </p:nvGraphicFramePr>
        <p:xfrm>
          <a:off x="0" y="1000109"/>
          <a:ext cx="9165741" cy="555859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446452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47192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65556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Нормативные и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технические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ресурсы.</a:t>
                      </a:r>
                    </a:p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Сведения о дате введения и замене стандарта 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2336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ГОСТ  Р 51771-2001. 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400" dirty="0" smtClean="0"/>
                        <a:t>       Аппаратура </a:t>
                      </a:r>
                      <a:r>
                        <a:rPr lang="ru-RU" sz="2400" dirty="0" err="1" smtClean="0"/>
                        <a:t>радиоэлектрон-ная</a:t>
                      </a:r>
                      <a:r>
                        <a:rPr lang="ru-RU" sz="2400" dirty="0" smtClean="0"/>
                        <a:t> бытовая. Входные и выходные параметры и типы соединений. Технические требования </a:t>
                      </a:r>
                      <a:r>
                        <a:rPr lang="en-US" sz="2400" dirty="0" smtClean="0"/>
                        <a:t>[</a:t>
                      </a:r>
                      <a:r>
                        <a:rPr lang="ru-RU" sz="2400" dirty="0" smtClean="0"/>
                        <a:t>Текст</a:t>
                      </a:r>
                      <a:r>
                        <a:rPr lang="en-US" sz="2400" dirty="0" smtClean="0"/>
                        <a:t>]</a:t>
                      </a:r>
                      <a:r>
                        <a:rPr lang="ru-RU" sz="2400" dirty="0" smtClean="0"/>
                        <a:t>. -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</a:rPr>
                        <a:t>Введ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. 2002-01-01</a:t>
                      </a:r>
                      <a:r>
                        <a:rPr lang="ru-RU" sz="2400" dirty="0" smtClean="0"/>
                        <a:t>. – М.: Госстандарт России : Изд-во стандартов, 2001. - 27 с. : ил. ; 29 см.</a:t>
                      </a:r>
                      <a:r>
                        <a:rPr lang="ru-RU" dirty="0" smtClean="0"/>
                        <a:t/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        </a:t>
                      </a: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/>
                        <a:t>ГОСТ  Р 51771-2001. </a:t>
                      </a:r>
                      <a:r>
                        <a:rPr lang="ru-RU" sz="2400" dirty="0" smtClean="0"/>
                        <a:t/>
                      </a:r>
                      <a:br>
                        <a:rPr lang="ru-RU" sz="2400" dirty="0" smtClean="0"/>
                      </a:br>
                      <a:r>
                        <a:rPr lang="ru-RU" sz="2400" dirty="0" smtClean="0"/>
                        <a:t>        Аппаратура </a:t>
                      </a:r>
                      <a:r>
                        <a:rPr lang="ru-RU" sz="2400" dirty="0" err="1" smtClean="0"/>
                        <a:t>радиоэлектрон</a:t>
                      </a:r>
                      <a:r>
                        <a:rPr lang="ru-RU" sz="2400" dirty="0" smtClean="0"/>
                        <a:t>-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err="1" smtClean="0"/>
                        <a:t>ная</a:t>
                      </a:r>
                      <a:r>
                        <a:rPr lang="ru-RU" sz="2400" dirty="0" smtClean="0"/>
                        <a:t> бытовая. Входные и выходные параметры и типы соединений. Технические требования  : 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введен 2002-01-01</a:t>
                      </a:r>
                      <a:r>
                        <a:rPr lang="ru-RU" sz="2400" dirty="0" smtClean="0"/>
                        <a:t>. – Москва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: Госстандарт России : Издательство стандартов, 2001. - 27 с. : ил. ; 29 см. –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Текст :  непосредственный.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  <a:tr h="93543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Обозначение стандартов, патентов и других ресурсов в сведениях, относящихся к заглавию, не приводят, если эти обозначения указаны в заголовке записи.</a:t>
                      </a:r>
                      <a:endParaRPr lang="ru-RU" dirty="0" smtClean="0"/>
                    </a:p>
                    <a:p>
                      <a:endParaRPr lang="ru-RU" b="0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 b="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961364149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58035263"/>
              </p:ext>
            </p:extLst>
          </p:nvPr>
        </p:nvGraphicFramePr>
        <p:xfrm>
          <a:off x="0" y="0"/>
          <a:ext cx="9108504" cy="928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1049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  <a:gridCol w="46274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28670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специфических</a:t>
                      </a: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</a:rPr>
                        <a:t> сведений</a:t>
                      </a:r>
                    </a:p>
                    <a:p>
                      <a:pPr algn="l"/>
                      <a:r>
                        <a:rPr lang="ru-RU" sz="2000" baseline="0" dirty="0" smtClean="0">
                          <a:solidFill>
                            <a:schemeClr val="bg1"/>
                          </a:solidFill>
                        </a:rPr>
                        <a:t> (поле 239 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</a:rPr>
                        <a:t>RUSMARC</a:t>
                      </a: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заглавия и сведений об ответственности (поле</a:t>
                      </a: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200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$e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804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Область заглавия и сведений об ответственности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14719539"/>
              </p:ext>
            </p:extLst>
          </p:nvPr>
        </p:nvGraphicFramePr>
        <p:xfrm>
          <a:off x="0" y="771475"/>
          <a:ext cx="9144001" cy="587223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29256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37147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1814">
                <a:tc>
                  <a:txBody>
                    <a:bodyPr/>
                    <a:lstStyle/>
                    <a:p>
                      <a:r>
                        <a:rPr lang="ru-RU" b="1" baseline="0" dirty="0" smtClean="0"/>
                        <a:t>ГОСТ 7.1-2003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Новый ГОСТ Р</a:t>
                      </a:r>
                      <a:r>
                        <a:rPr lang="ru-RU" b="1" baseline="0" dirty="0" smtClean="0"/>
                        <a:t> 7.0.100-2018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255941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Картографические  ресурсы (математические</a:t>
                      </a:r>
                      <a:endParaRPr lang="ru-RU" sz="20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данные: масштаб, координаты). </a:t>
                      </a:r>
                      <a:endParaRPr lang="en-US" sz="20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Поле 206  </a:t>
                      </a:r>
                      <a:r>
                        <a:rPr lang="en-US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RUSMARC</a:t>
                      </a:r>
                      <a:endParaRPr lang="ru-RU" sz="1800" b="1" i="0" u="none" strike="noStrike" kern="1200" baseline="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Нотные  ресурсы (сведения о форме изложения нотного текста: партитуре, партиях,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дирекционах). 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</a:t>
                      </a:r>
                      <a:r>
                        <a:rPr lang="ru-RU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оле 20</a:t>
                      </a:r>
                      <a:r>
                        <a:rPr lang="en-US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8</a:t>
                      </a:r>
                      <a:r>
                        <a:rPr lang="ru-RU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   </a:t>
                      </a:r>
                      <a:r>
                        <a:rPr lang="en-US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RUSMARC</a:t>
                      </a:r>
                      <a:r>
                        <a:rPr lang="ru-RU" sz="1800" b="1" dirty="0" smtClean="0"/>
                        <a:t>.</a:t>
                      </a:r>
                      <a:endParaRPr lang="ru-RU" sz="1800" b="1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Сериальные  ресурсы (сведения о нумерации)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Поле 207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RUSMARC</a:t>
                      </a:r>
                      <a:r>
                        <a:rPr lang="ru-RU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.</a:t>
                      </a:r>
                      <a:endParaRPr lang="ru-RU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Остались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76609">
                <a:tc>
                  <a:txBody>
                    <a:bodyPr/>
                    <a:lstStyle/>
                    <a:p>
                      <a:r>
                        <a:rPr lang="ru-RU" b="1" strike="noStrike" dirty="0" smtClean="0">
                          <a:solidFill>
                            <a:srgbClr val="FF0000"/>
                          </a:solidFill>
                        </a:rPr>
                        <a:t>Электронные ресурсы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.– Электрон. дан. и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(33 файла: 459658539 байт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230</a:t>
                      </a:r>
                      <a:r>
                        <a:rPr lang="en-US" sz="2000" b="1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##$a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Электрон. дан. и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прогр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(33 файла: 459658539 байт)</a:t>
                      </a:r>
                      <a:endParaRPr lang="ru-RU" b="1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Исключены. Обозначение вида ресурса стало  в Области вида содержания и средства доступа, а объем – в области физической характеристики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1364149"/>
                  </a:ext>
                </a:extLst>
              </a:tr>
              <a:tr h="1214400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Отдельные  виды нормативных и технических документов (стандарты,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патенты , технические условия и т. п.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) </a:t>
                      </a:r>
                      <a:r>
                        <a:rPr lang="ru-RU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(поле 239 </a:t>
                      </a:r>
                      <a:r>
                        <a:rPr lang="en-US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RUSMARC</a:t>
                      </a:r>
                      <a:r>
                        <a:rPr lang="ru-RU" sz="1800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)</a:t>
                      </a:r>
                      <a:endParaRPr lang="ru-RU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Исключены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9094839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44737038"/>
              </p:ext>
            </p:extLst>
          </p:nvPr>
        </p:nvGraphicFramePr>
        <p:xfrm>
          <a:off x="0" y="-68600"/>
          <a:ext cx="9144000" cy="782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19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  <a:gridCol w="37439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82956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Область специфических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</a:rPr>
                        <a:t> сведений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1"/>
                          </a:solidFill>
                        </a:rPr>
                        <a:t>Специфическая область материала или вида ресурса</a:t>
                      </a:r>
                      <a:endParaRPr lang="ru-RU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804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Область заглавия и сведений об ответственности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51825211"/>
              </p:ext>
            </p:extLst>
          </p:nvPr>
        </p:nvGraphicFramePr>
        <p:xfrm>
          <a:off x="0" y="928670"/>
          <a:ext cx="9252520" cy="55966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252520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</a:tblGrid>
              <a:tr h="559667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Электронный</a:t>
                      </a:r>
                      <a:r>
                        <a:rPr lang="ru-RU" sz="2800" b="1" baseline="0" dirty="0" smtClean="0">
                          <a:solidFill>
                            <a:srgbClr val="FF0000"/>
                          </a:solidFill>
                        </a:rPr>
                        <a:t> локальный ресурс</a:t>
                      </a:r>
                      <a:endParaRPr lang="ru-RU" sz="2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Примечание об источнике заглавия (обязательное) и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системные требования (условно-обязательные)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– Систем. требования: 8 </a:t>
                      </a:r>
                      <a:r>
                        <a:rPr lang="ru-RU" sz="2800" b="1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Gb</a:t>
                      </a:r>
                      <a:r>
                        <a:rPr lang="ru-RU" sz="2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RAM ; </a:t>
                      </a:r>
                      <a:r>
                        <a:rPr lang="ru-RU" sz="2800" b="1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Windows</a:t>
                      </a:r>
                      <a:r>
                        <a:rPr lang="ru-RU" sz="2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10 ; видеокарта с 4 </a:t>
                      </a:r>
                      <a:r>
                        <a:rPr lang="ru-RU" sz="2800" b="1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Gb</a:t>
                      </a:r>
                      <a:r>
                        <a:rPr lang="ru-RU" sz="2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RAM, 40 </a:t>
                      </a:r>
                      <a:r>
                        <a:rPr lang="ru-RU" sz="2800" b="1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Gb</a:t>
                      </a:r>
                      <a:r>
                        <a:rPr lang="ru-RU" sz="2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свобод. пространства на жест. диске. – </a:t>
                      </a:r>
                      <a:r>
                        <a:rPr lang="ru-RU" sz="2800" b="1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Загл</a:t>
                      </a:r>
                      <a:r>
                        <a:rPr lang="ru-RU" sz="2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с титул. экрана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300##$a</a:t>
                      </a:r>
                      <a:r>
                        <a:rPr lang="ru-RU" sz="2800" b="1" i="0" u="none" strike="noStrike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Загл</a:t>
                      </a:r>
                      <a:r>
                        <a:rPr lang="ru-RU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. с титул. экрана</a:t>
                      </a:r>
                      <a:endParaRPr lang="ru-RU" sz="2800" b="1" i="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337</a:t>
                      </a:r>
                      <a:r>
                        <a:rPr lang="en-US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##$a</a:t>
                      </a:r>
                      <a:r>
                        <a:rPr lang="ru-RU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Систем. требования: 8 </a:t>
                      </a:r>
                      <a:r>
                        <a:rPr lang="ru-RU" sz="2800" b="1" i="0" u="none" strike="noStrike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Gb</a:t>
                      </a:r>
                      <a:r>
                        <a:rPr lang="ru-RU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RAM ; </a:t>
                      </a:r>
                      <a:r>
                        <a:rPr lang="ru-RU" sz="2800" b="1" i="0" u="none" strike="noStrike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Windows</a:t>
                      </a:r>
                      <a:r>
                        <a:rPr lang="ru-RU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10 ; видеокарта с 4 </a:t>
                      </a:r>
                      <a:r>
                        <a:rPr lang="ru-RU" sz="2800" b="1" i="0" u="none" strike="noStrike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Gb</a:t>
                      </a:r>
                      <a:r>
                        <a:rPr lang="ru-RU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RAM, 40 </a:t>
                      </a:r>
                      <a:r>
                        <a:rPr lang="ru-RU" sz="2800" b="1" i="0" u="none" strike="noStrike" kern="1200" baseline="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Gb</a:t>
                      </a:r>
                      <a:r>
                        <a:rPr lang="ru-RU" sz="2800" b="1" i="0" u="none" strike="noStrike" kern="1200" baseline="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свобод. пространства на жест. диске</a:t>
                      </a:r>
                      <a:endParaRPr lang="en-US" sz="2800" b="1" i="0" u="none" strike="noStrike" kern="1200" baseline="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38651711"/>
              </p:ext>
            </p:extLst>
          </p:nvPr>
        </p:nvGraphicFramePr>
        <p:xfrm>
          <a:off x="35496" y="-68600"/>
          <a:ext cx="9108504" cy="854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8504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854394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bg1"/>
                          </a:solidFill>
                        </a:rPr>
                        <a:t>Область примечания 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Электронные ресурсы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804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Область заглавия и сведений об ответственности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906374"/>
              </p:ext>
            </p:extLst>
          </p:nvPr>
        </p:nvGraphicFramePr>
        <p:xfrm>
          <a:off x="251520" y="692696"/>
          <a:ext cx="9008380" cy="604867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008380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</a:tblGrid>
              <a:tr h="604867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Электронный</a:t>
                      </a:r>
                      <a:r>
                        <a:rPr lang="ru-RU" sz="2400" b="1" baseline="0" dirty="0" smtClean="0">
                          <a:solidFill>
                            <a:srgbClr val="FF0000"/>
                          </a:solidFill>
                        </a:rPr>
                        <a:t> ресурс сетевого распространения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1.Примечание о режиме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доступа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для ресурсов из локальных сетей, а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также </a:t>
                      </a:r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из полнотекстовых баз  данных, доступ</a:t>
                      </a:r>
                      <a:r>
                        <a:rPr lang="ru-RU" sz="1600" b="1" baseline="0" dirty="0" smtClean="0">
                          <a:solidFill>
                            <a:srgbClr val="FF0000"/>
                          </a:solidFill>
                        </a:rPr>
                        <a:t> к которым осуществляется на договорной основе</a:t>
                      </a:r>
                      <a:endParaRPr lang="ru-RU" sz="1600" b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-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Режим доступа: сеть </a:t>
                      </a:r>
                      <a:r>
                        <a:rPr lang="en-US" sz="20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RUNNet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2. Сведения об обновлении ресурса или его части</a:t>
                      </a:r>
                      <a:endParaRPr lang="en-US" sz="24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baseline="0" dirty="0" smtClean="0"/>
                        <a:t>. – Дата пересмотра: 10.01.2018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.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Примечание об электронном адресе ресурса в сети «Интернет»  (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URL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) и сведения о дате обращения к ресурсу: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 слова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«дата обращения», число, месяц, год (обязательное)</a:t>
                      </a: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- </a:t>
                      </a:r>
                      <a:r>
                        <a:rPr lang="en-US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URL</a:t>
                      </a:r>
                      <a:r>
                        <a:rPr lang="ru-RU" sz="2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http://www.rba.ru (дата обращения: 14.04.2018)</a:t>
                      </a:r>
                      <a:endParaRPr lang="ru-RU" sz="2000" b="1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Пример: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Правительство Российской Федерации : официальный сайт. –Москва. –Обновляется в течение суток. -URL: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http://government.ru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(дата обращения: 19.02.2018). – Текст :  </a:t>
                      </a:r>
                      <a:r>
                        <a:rPr lang="ru-RU" sz="2000" b="1" dirty="0" smtClean="0"/>
                        <a:t>электронный.</a:t>
                      </a:r>
                      <a:endParaRPr lang="ru-RU" sz="20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8703212"/>
              </p:ext>
            </p:extLst>
          </p:nvPr>
        </p:nvGraphicFramePr>
        <p:xfrm>
          <a:off x="251519" y="-68600"/>
          <a:ext cx="8741477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147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примечания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Электронные ресурсы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804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84207622"/>
              </p:ext>
            </p:extLst>
          </p:nvPr>
        </p:nvGraphicFramePr>
        <p:xfrm>
          <a:off x="251520" y="1628800"/>
          <a:ext cx="8892480" cy="475252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892480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</a:tblGrid>
              <a:tr h="475252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smtClean="0"/>
                        <a:t>Элементы области</a:t>
                      </a:r>
                      <a:endParaRPr lang="ru-RU" sz="3200" b="1" dirty="0"/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Вид содержания ресурса  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800" b="1" baseline="0" dirty="0" smtClean="0">
                          <a:solidFill>
                            <a:srgbClr val="FF0000"/>
                          </a:solidFill>
                        </a:rPr>
                        <a:t>Характеристика содержания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2800" b="1" baseline="0" dirty="0" smtClean="0">
                          <a:solidFill>
                            <a:srgbClr val="FF0000"/>
                          </a:solidFill>
                        </a:rPr>
                        <a:t>Средство доступа</a:t>
                      </a:r>
                      <a:endParaRPr lang="ru-RU" sz="3600" b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Слова и словосочетания приводят без сокращения</a:t>
                      </a:r>
                      <a:endParaRPr lang="ru-RU" sz="2800" b="1" dirty="0" smtClean="0"/>
                    </a:p>
                    <a:p>
                      <a:pPr marL="342900" marR="0" indent="-34290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dirty="0" smtClean="0">
                          <a:solidFill>
                            <a:srgbClr val="FF0000"/>
                          </a:solidFill>
                        </a:rPr>
                        <a:t>Поля </a:t>
                      </a:r>
                      <a:r>
                        <a:rPr lang="en-US" sz="3600" b="1" dirty="0" smtClean="0">
                          <a:solidFill>
                            <a:srgbClr val="FF0000"/>
                          </a:solidFill>
                        </a:rPr>
                        <a:t>RUSMARC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203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400" b="1" dirty="0" smtClean="0"/>
                        <a:t>ВИД СОДЕРЖАНИЯ И ТИП СРЕДСТВА</a:t>
                      </a:r>
                      <a:endParaRPr lang="ru-RU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181</a:t>
                      </a:r>
                      <a:r>
                        <a:rPr lang="ru-RU" sz="2400" b="1" dirty="0" smtClean="0"/>
                        <a:t> Поле кодированных данных: вид содержания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182</a:t>
                      </a:r>
                      <a:r>
                        <a:rPr lang="ru-RU" sz="2400" b="1" dirty="0" smtClean="0"/>
                        <a:t> Поле кодированных данных: тип средства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77643357"/>
              </p:ext>
            </p:extLst>
          </p:nvPr>
        </p:nvGraphicFramePr>
        <p:xfrm>
          <a:off x="251520" y="332655"/>
          <a:ext cx="8892480" cy="1024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2480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1024643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804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1. Область заглавия и сведений об ответственности</a:t>
            </a:r>
            <a:br>
              <a:rPr lang="ru-RU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8576697"/>
              </p:ext>
            </p:extLst>
          </p:nvPr>
        </p:nvGraphicFramePr>
        <p:xfrm>
          <a:off x="0" y="822074"/>
          <a:ext cx="9144032" cy="584471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28596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87154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2097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1.Вид содержания ресурса (условно-обязательный элемент)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(203 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$a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 в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</a:rPr>
                        <a:t>RUSMARC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237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1.   </a:t>
                      </a: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Термины содержания: </a:t>
                      </a:r>
                    </a:p>
                    <a:p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Движение (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записи движений танца, сценических или хореографических действий</a:t>
                      </a: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Звуки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аудиозаписи пения птиц, криков животных, шумовых эффектов). Термин </a:t>
                      </a:r>
                      <a:r>
                        <a:rPr lang="ru-RU" sz="2000" b="1" dirty="0" smtClean="0"/>
                        <a:t>не распространяется на записи музыки и речи.</a:t>
                      </a:r>
                      <a:endParaRPr lang="ru-RU" sz="20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Изображение (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репродукции произведений искусства, гравюры, фотографии, карты, рельефные карты, стереографии, видеозаписи, изоб</a:t>
                      </a:r>
                      <a:r>
                        <a:rPr lang="ru-RU" sz="2000" b="1" dirty="0" smtClean="0"/>
                        <a:t>ражения дистанционного зондирования, литографии. Не распространяется на 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глобусы, модели рельефа и трехмерные поперечные сечения.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Музыка (</a:t>
                      </a: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нотные издания –партитуры, партии и т. п.; музыкальные аудиозаписи –концерты, оперы, студийные записи и т. п.)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Текст (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книги, журналы, газеты (печатные, электронные, на микрофишах), а также рукописи, письма и другая корреспонденция</a:t>
                      </a: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33890001"/>
              </p:ext>
            </p:extLst>
          </p:nvPr>
        </p:nvGraphicFramePr>
        <p:xfrm>
          <a:off x="71406" y="-220046"/>
          <a:ext cx="9001188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1188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785818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(203 поле в формате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RUSMARC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 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014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1. Область заглавия и сведений об ответственности</a:t>
            </a:r>
            <a:br>
              <a:rPr lang="ru-RU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41151758"/>
              </p:ext>
            </p:extLst>
          </p:nvPr>
        </p:nvGraphicFramePr>
        <p:xfrm>
          <a:off x="-32" y="928670"/>
          <a:ext cx="9259932" cy="589194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4314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90456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1335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1.Вид содержания ресурса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(в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RUSMARC 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поле 203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$a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7859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</a:t>
                      </a:r>
                      <a:endParaRPr lang="ru-RU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   </a:t>
                      </a: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Термины содержания: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Электронная программа 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(компьютерные операционные системы, прикладное </a:t>
                      </a:r>
                      <a:r>
                        <a:rPr lang="ru-RU" sz="2000" b="1" i="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программеное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обеспечение и т.п.)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Электронные данные 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(числовые данные, данные об окружающей среде, используемые электронными программами для вычисления средних значений, соответствий или создания моделей. Не распространяется на закодированные цифровым способом записи музыки, речи, звуков, воспроизводимые компьютером изображения и текст.)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Устная речь 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(аудиокниги, аудиозаписи радиопередач, устных рассказов, постановок, записанных в аналоговом и цифровом форматах)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Предмет 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(артефакты или трехмерные структуры: скульптуры модели, игры, монеты, игрушки, глобусы, модели рельефа и поперечные сечения, кроме  рельефных карт 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Другой вид содержания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Разные виды содержания</a:t>
                      </a:r>
                    </a:p>
                    <a:p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41288099"/>
              </p:ext>
            </p:extLst>
          </p:nvPr>
        </p:nvGraphicFramePr>
        <p:xfrm>
          <a:off x="251519" y="142852"/>
          <a:ext cx="8741477" cy="71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147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</a:t>
                      </a: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203 поле в формате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RUSMARC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 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ru-RU" sz="20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1076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1. Область заглавия и сведений об ответственности</a:t>
            </a:r>
            <a:br>
              <a:rPr lang="ru-RU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7058695"/>
              </p:ext>
            </p:extLst>
          </p:nvPr>
        </p:nvGraphicFramePr>
        <p:xfrm>
          <a:off x="191196" y="889762"/>
          <a:ext cx="9008380" cy="511100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28592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3679788">
                  <a:extLst>
                    <a:ext uri="{9D8B030D-6E8A-4147-A177-3AD203B41FA5}">
                      <a16:colId xmlns:a16="http://schemas.microsoft.com/office/drawing/2014/main" xmlns="" val="2307087022"/>
                    </a:ext>
                  </a:extLst>
                </a:gridCol>
              </a:tblGrid>
              <a:tr h="703137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1.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Вид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с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одержания ресурса. </a:t>
                      </a:r>
                      <a:r>
                        <a:rPr lang="ru-RU" b="0" dirty="0" smtClean="0">
                          <a:solidFill>
                            <a:srgbClr val="FF0000"/>
                          </a:solidFill>
                        </a:rPr>
                        <a:t>Примеры</a:t>
                      </a:r>
                      <a:endParaRPr lang="ru-RU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0507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Печатная книга с небольшим количеством иллюстраций</a:t>
                      </a: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. -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Текст</a:t>
                      </a:r>
                      <a:endParaRPr lang="ru-RU" sz="1800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  <a:tr h="8941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Печатный художественный альбом </a:t>
                      </a: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. –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Изображение. Текст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76534162"/>
                  </a:ext>
                </a:extLst>
              </a:tr>
              <a:tr h="210865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CD-ROM, основное содержание которого составляет видеозапись танца, сопровождаемая его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кинетографией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пояснительным текстом</a:t>
                      </a: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. –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 Изображение.  Движение. Текст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783599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34094838"/>
              </p:ext>
            </p:extLst>
          </p:nvPr>
        </p:nvGraphicFramePr>
        <p:xfrm>
          <a:off x="251519" y="-27384"/>
          <a:ext cx="8741477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147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</a:t>
                      </a:r>
                      <a:endParaRPr lang="en-US" sz="20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203 поле в формате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RUSMARC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ru-RU" sz="20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860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Новации ГОСТ Р 7.0.100-2018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81089"/>
            <a:ext cx="8229600" cy="4983179"/>
          </a:xfr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>
            <a:normAutofit lnSpcReduction="10000"/>
          </a:bodyPr>
          <a:lstStyle/>
          <a:p>
            <a:r>
              <a:rPr lang="ru-RU" b="1" dirty="0" smtClean="0"/>
              <a:t>1.Впервые стал национальным стандартом</a:t>
            </a:r>
          </a:p>
          <a:p>
            <a:r>
              <a:rPr lang="ru-RU" b="1" dirty="0" smtClean="0"/>
              <a:t>2. Изменилось обозначение стандарта</a:t>
            </a:r>
          </a:p>
          <a:p>
            <a:r>
              <a:rPr lang="ru-RU" b="1" dirty="0" smtClean="0"/>
              <a:t>3.Изменилась структура стандарта (количество и состав, названия областей БО)</a:t>
            </a:r>
          </a:p>
          <a:p>
            <a:r>
              <a:rPr lang="ru-RU" b="1" dirty="0" smtClean="0"/>
              <a:t>4.Введена новая область «Область вида содержания и средства доступа», которая заменила элемент «Общее обозначение материала»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1. Область заглавия и сведений об ответственности</a:t>
            </a:r>
            <a:br>
              <a:rPr lang="ru-RU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02113691"/>
              </p:ext>
            </p:extLst>
          </p:nvPr>
        </p:nvGraphicFramePr>
        <p:xfrm>
          <a:off x="191196" y="889763"/>
          <a:ext cx="9008380" cy="487060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84660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59237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1005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2. Характеристика содержания ресурса.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39638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2.Характеристика содержания ресурса </a:t>
                      </a:r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в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RUSMARC 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поле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203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$b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solidFill>
                            <a:srgbClr val="FF0000"/>
                          </a:solidFill>
                        </a:rPr>
                        <a:t>Приводят</a:t>
                      </a:r>
                      <a:r>
                        <a:rPr lang="ru-RU" b="0" baseline="0" dirty="0" smtClean="0">
                          <a:solidFill>
                            <a:srgbClr val="FF0000"/>
                          </a:solidFill>
                        </a:rPr>
                        <a:t> после термина «вид содержания»</a:t>
                      </a:r>
                      <a:r>
                        <a:rPr lang="ru-RU" b="0" dirty="0" smtClean="0">
                          <a:solidFill>
                            <a:srgbClr val="FF0000"/>
                          </a:solidFill>
                        </a:rPr>
                        <a:t> в круглых скобках со строчной буквы. Несколько характеристик разделяют предписанным знаком «точка с запятой»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Интерактивная карта мира /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Google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– 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Изображение (картографическое ; неподвижное ; двухмерное) : электронное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// Maps-of-world.ru = Карта мира : [сайт]. – URL: http://maps-of-world.ru/inter.html (дата обращения: 17.09.2017). </a:t>
                      </a: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«Ю-Питер», рок-группа (Санкт-Петербург).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Река небесная : [видеоклип] / «Ю-Питер» ; режиссер, автор музыки и слов В. Бутусов. 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– Изображение (движущееся ; двухмерное). Музыка (исполнительская) : электронные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// Вячеслав Бутусов : официальный сайт. – URL: http://butusov.ru/video (дата обращения: 09.04.2018). – Видеоклип был снят в 2015 г. </a:t>
                      </a: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7653416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91414467"/>
              </p:ext>
            </p:extLst>
          </p:nvPr>
        </p:nvGraphicFramePr>
        <p:xfrm>
          <a:off x="251519" y="-27384"/>
          <a:ext cx="8741477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147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3194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1. Область заглавия и сведений об ответственности</a:t>
            </a:r>
            <a:br>
              <a:rPr lang="ru-RU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1118690"/>
              </p:ext>
            </p:extLst>
          </p:nvPr>
        </p:nvGraphicFramePr>
        <p:xfrm>
          <a:off x="191196" y="889763"/>
          <a:ext cx="8629276" cy="586853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309234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53200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1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2. Характеристика содержания ресурса (203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$b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Термины</a:t>
                      </a:r>
                      <a:endParaRPr lang="ru-RU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39638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2.1 Для уточнения природы информации ресурсов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знаковый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исполнительский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картографический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2.2 Для уточнения способа сенсорного восприятия ресурсов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chemeClr val="dk1"/>
                          </a:solidFill>
                        </a:rPr>
                        <a:t>-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  визуальный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-   вкусовой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-   обонятельный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-   слуховой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-   тактильный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  <a:tr h="504056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Вид содержания «Изображение»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76534162"/>
                  </a:ext>
                </a:extLst>
              </a:tr>
              <a:tr h="50837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2.3 Для указания движения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движущееся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неподвижное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783599"/>
                  </a:ext>
                </a:extLst>
              </a:tr>
              <a:tr h="36435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2.3 Для указания размерности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двухмерное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трехмерное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27759728"/>
                  </a:ext>
                </a:extLst>
              </a:tr>
              <a:tr h="638344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Изображение (картографическое ; неподвижное ; двухмерное ; тактильное). Текст (тактильный) : непосредственные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100761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91414467"/>
              </p:ext>
            </p:extLst>
          </p:nvPr>
        </p:nvGraphicFramePr>
        <p:xfrm>
          <a:off x="251519" y="-27384"/>
          <a:ext cx="8741477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147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2401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1. Область заглавия и сведений об ответственности</a:t>
            </a:r>
            <a:br>
              <a:rPr lang="ru-RU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95452315"/>
              </p:ext>
            </p:extLst>
          </p:nvPr>
        </p:nvGraphicFramePr>
        <p:xfrm>
          <a:off x="191196" y="889763"/>
          <a:ext cx="9008380" cy="56825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008380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</a:tblGrid>
              <a:tr h="568251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2. Средство</a:t>
                      </a:r>
                      <a:r>
                        <a:rPr lang="ru-RU" sz="2400" b="1" baseline="0" dirty="0" smtClean="0">
                          <a:solidFill>
                            <a:srgbClr val="FF0000"/>
                          </a:solidFill>
                        </a:rPr>
                        <a:t> доступа (условно-обязательный элемент)</a:t>
                      </a:r>
                      <a:endParaRPr lang="ru-RU" b="1" i="1" dirty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Термины: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непосредственное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содержание доступно для использования или восприятия без специализированного устройства непосредственно органами чувств человека) </a:t>
                      </a:r>
                      <a:endParaRPr lang="ru-RU" sz="18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электронное 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доступно с помощью компьютера )</a:t>
                      </a: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аудио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(содержание доступно с помощью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звукопроигрывающих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устройств) </a:t>
                      </a: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видео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доступно с помощью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видеопроигрывающих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устройств )</a:t>
                      </a: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микроскопическое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(содержание доступно с помощью микроскопа )</a:t>
                      </a:r>
                      <a:endParaRPr lang="ru-RU" sz="1800" b="0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микроформа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доступно с помощью устройств для чтения микрофильмов и микрофиш </a:t>
                      </a:r>
                      <a:endParaRPr lang="ru-RU" sz="1800" b="1" i="0" u="none" strike="noStrike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проекционное</a:t>
                      </a:r>
                      <a:r>
                        <a:rPr lang="ru-RU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доступно с помощью проекционного оборудования (кино-, диапроектора или проекционного аппарата) </a:t>
                      </a:r>
                      <a:endParaRPr lang="ru-RU" sz="18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 стереографическое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(доступно с помощью стереоскопа для получения эффекта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трехмерности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Пример.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Комбинированное издание, одна часть содержания которого помещена в печатной книге, а другая на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CD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ROM</a:t>
                      </a:r>
                      <a:endParaRPr lang="ru-RU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       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-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Текст (визуальный) : электронный : непосредственный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203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</a:rPr>
                        <a:t>##$a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Текст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$b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визуальный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$c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электронный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$c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непосредственный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88134254"/>
              </p:ext>
            </p:extLst>
          </p:nvPr>
        </p:nvGraphicFramePr>
        <p:xfrm>
          <a:off x="251519" y="-27384"/>
          <a:ext cx="8741477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147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</a:t>
                      </a: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5445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Область вида содержания и средства доступа </a:t>
            </a:r>
            <a:endParaRPr lang="ru-RU" sz="2800" dirty="0"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85816"/>
          <a:ext cx="8472518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4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220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521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23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Комбинированное издание, включающее DVD-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ROM и печатную книгу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Изображение (движущееся  ; двухмерное) : видео + Текст (визуальный) : непосредственный</a:t>
                      </a:r>
                    </a:p>
                    <a:p>
                      <a:r>
                        <a:rPr lang="ru-RU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203</a:t>
                      </a:r>
                      <a:r>
                        <a:rPr lang="en-US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##$a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Изображение</a:t>
                      </a:r>
                      <a:r>
                        <a:rPr lang="en-US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$b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движущееся</a:t>
                      </a:r>
                      <a:r>
                        <a:rPr lang="en-US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$b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двухмерное</a:t>
                      </a:r>
                      <a:r>
                        <a:rPr lang="en-US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$c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видео</a:t>
                      </a:r>
                    </a:p>
                    <a:p>
                      <a:r>
                        <a:rPr lang="ru-RU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203</a:t>
                      </a:r>
                      <a:r>
                        <a:rPr lang="en-US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##$a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Текст</a:t>
                      </a:r>
                      <a:r>
                        <a:rPr lang="en-US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$b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визуальный</a:t>
                      </a:r>
                      <a:r>
                        <a:rPr lang="en-US" b="1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$c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непосредственный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7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Комплект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открыток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Изображение (неподвижное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; двухмерное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) : непосредственное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7192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Тактильная карта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Изображение (картографическое ; неподвижное ; двухмерное ; тактильное) : непосредственное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21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Карта, атлас</a:t>
                      </a:r>
                    </a:p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Изображение (картографическое ; неподвижное ; двухмерное ; визуальное) : непосредственное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2132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Календарь карманный, настенный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Изображение (неподвижное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; двухмерное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) : непосредственное</a:t>
                      </a:r>
                    </a:p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64294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+mn-lt"/>
              </a:rPr>
              <a:t>Область вида содержания и средства доступа 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08515793"/>
              </p:ext>
            </p:extLst>
          </p:nvPr>
        </p:nvGraphicFramePr>
        <p:xfrm>
          <a:off x="214282" y="785817"/>
          <a:ext cx="8715436" cy="5589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41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412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60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Примеры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72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Печатное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издание (книга, журнал, бюллетень и т.д.)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Текст (визуальный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) : непосредственный</a:t>
                      </a:r>
                      <a:endParaRPr lang="ru-RU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23103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Текстовый электронный ресурс на CD-ROM 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Текст (визуальный) : электронный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231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>
                          <a:solidFill>
                            <a:srgbClr val="FF0000"/>
                          </a:solidFill>
                        </a:rPr>
                        <a:t>Брайлевская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 книга</a:t>
                      </a:r>
                      <a:endParaRPr lang="ru-RU" b="1" dirty="0" smtClean="0"/>
                    </a:p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Текст (тактильный) : непосредственный</a:t>
                      </a:r>
                      <a:endParaRPr lang="ru-RU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31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Исполняемая</a:t>
                      </a: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музыка на </a:t>
                      </a:r>
                      <a:endParaRPr lang="en-US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грампластинке,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CD DA</a:t>
                      </a:r>
                      <a:endParaRPr lang="ru-RU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Музыка (исполнительская) : аудио</a:t>
                      </a:r>
                      <a:endParaRPr lang="ru-RU" dirty="0" smtClean="0"/>
                    </a:p>
                    <a:p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6059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Аудиокнига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Устная речь : аудио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90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Нотные издания (партитуры, партии)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Музыка (знаковая ; визуальная) : непосредственная</a:t>
                      </a:r>
                      <a:endParaRPr lang="ru-RU" b="1" dirty="0" smtClean="0"/>
                    </a:p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231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Музыкальная звукозапись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Музыка (исполнительская) : аудио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06025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Видеозапись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(DVD-ROM)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Изображение (движущееся ;  двухмерное) : видео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1. Область заглавия и сведений об ответственности</a:t>
            </a:r>
            <a:br>
              <a:rPr lang="ru-RU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842996"/>
              </p:ext>
            </p:extLst>
          </p:nvPr>
        </p:nvGraphicFramePr>
        <p:xfrm>
          <a:off x="191196" y="889763"/>
          <a:ext cx="9008380" cy="557164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444700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55636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1005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1.Содержание ресурса. Примеры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39638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Книжное издание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Текст : непосредственный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Варламова, Л. Н.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Управление документацией : англо-русский аннотированный словарь стандартизированной терминологии / Л. Н. Варламова, Л. С.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Баюн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К. А.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Бастрикова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– Москва : Спутник+, 2017. – 398 с. ; 21 см. –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Библиогр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.: с. 358–360. – 100 экз. — ISBN 978-5-9973-4489-4. – 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Текст : непосредственный. 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00B0F0"/>
                          </a:solidFill>
                        </a:rPr>
                        <a:t>Вид содержания</a:t>
                      </a: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 smtClean="0">
                        <a:solidFill>
                          <a:schemeClr val="dk1"/>
                        </a:solidFill>
                      </a:endParaRP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00B0F0"/>
                          </a:solidFill>
                        </a:rPr>
                        <a:t>Средство доступа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/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Текст : электронный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Пашков, С. В.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Духовно-нравственное воспитание детей и молодежи в системе современного российского образования : монография / С. В. Пашков ; Министерство образования и науки Российской Федерации, Курский государственный университет. – Курск : КГУ, 2017. – 1 CD-ROM. – Систем. требования: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Intel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Pentium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1,6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GHz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более ; 256 Мб (RAM) ;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Microsoft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Windows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XP и выше ;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Firefox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(3.0 и выше) или IE (7 и выше) или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(10.00 и выше),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Flash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Player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Adobe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Reader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–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Загл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с титул. экрана. 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– Текст : электронный.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88134254"/>
              </p:ext>
            </p:extLst>
          </p:nvPr>
        </p:nvGraphicFramePr>
        <p:xfrm>
          <a:off x="251519" y="-27384"/>
          <a:ext cx="8741477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147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  <p:cxnSp>
        <p:nvCxnSpPr>
          <p:cNvPr id="3" name="Прямая со стрелкой 2"/>
          <p:cNvCxnSpPr/>
          <p:nvPr/>
        </p:nvCxnSpPr>
        <p:spPr>
          <a:xfrm flipH="1">
            <a:off x="683568" y="3717032"/>
            <a:ext cx="216024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flipH="1">
            <a:off x="1942416" y="4509120"/>
            <a:ext cx="1093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1942416" y="4149080"/>
            <a:ext cx="541352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5469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1. Область заглавия и сведений об ответственности</a:t>
            </a:r>
            <a:br>
              <a:rPr lang="ru-RU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08489819"/>
              </p:ext>
            </p:extLst>
          </p:nvPr>
        </p:nvGraphicFramePr>
        <p:xfrm>
          <a:off x="191196" y="889761"/>
          <a:ext cx="9008380" cy="570759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16708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54916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15603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1.Примеры </a:t>
                      </a:r>
                      <a:r>
                        <a:rPr lang="ru-RU" b="1" dirty="0" err="1" smtClean="0">
                          <a:solidFill>
                            <a:srgbClr val="FF0000"/>
                          </a:solidFill>
                        </a:rPr>
                        <a:t>изоизданий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289218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>
                          <a:solidFill>
                            <a:srgbClr val="FF0000"/>
                          </a:solidFill>
                        </a:rPr>
                        <a:t>Изоиздания</a:t>
                      </a:r>
                      <a:endParaRPr lang="ru-RU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Макетные человечки Давида Боровского : набор из 11 открыток / Государственный центральный театральный музей им. А. А. Бахрушина, Мемориальный музей «Мастерская Давида Боровского». – Москва : ГЦТМ, 2016. – 1 обл. ([11] отд. л). : ил., </a:t>
                      </a:r>
                      <a:r>
                        <a:rPr lang="ru-RU" sz="20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цв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ил. ; 15х11 см. 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Изображение (неподвижное ; двухмерное) : непосредственное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9980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Литературная Москва 100 лет назад : календарь : 2017 / авторы-составители: О.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Лекманов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Ф.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Лекманов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; художественное оформление: А. Рыбаков. – Москва : Б.С.Г.-Пресс, 2016. – [25] с. : ил.,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ил. ; 59х43 см. – 1400 экз. – ISBN 978-5-93381-371-2. – 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Изображение (неподвижное ; двухмерное) : непосредственное . </a:t>
                      </a:r>
                      <a:endParaRPr lang="ru-RU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04102183"/>
              </p:ext>
            </p:extLst>
          </p:nvPr>
        </p:nvGraphicFramePr>
        <p:xfrm>
          <a:off x="251519" y="-27384"/>
          <a:ext cx="8741477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147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</a:t>
                      </a:r>
                    </a:p>
                    <a:p>
                      <a:pPr algn="ctr"/>
                      <a:endParaRPr lang="ru-RU" sz="2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315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1. Область заглавия и сведений об ответственности</a:t>
            </a:r>
            <a:br>
              <a:rPr lang="ru-RU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3498496"/>
              </p:ext>
            </p:extLst>
          </p:nvPr>
        </p:nvGraphicFramePr>
        <p:xfrm>
          <a:off x="0" y="850601"/>
          <a:ext cx="9199576" cy="587777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517811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56817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21977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1.Примеры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222240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>
                          <a:solidFill>
                            <a:srgbClr val="FF0000"/>
                          </a:solidFill>
                        </a:rPr>
                        <a:t>Аудиоиздание</a:t>
                      </a:r>
                      <a:endParaRPr lang="ru-RU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«Аквариум», рок-группа (Санкт-Петербург). 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Архангельск / «Аквариум». – Москва : Мистерия звука, 2011. – 1 СD DA. – </a:t>
                      </a:r>
                      <a:r>
                        <a:rPr lang="ru-RU" sz="20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Загл</a:t>
                      </a:r>
                      <a:r>
                        <a:rPr lang="ru-RU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с титул. экрана. – CD-M+180-2. </a:t>
                      </a:r>
                      <a:r>
                        <a:rPr lang="ru-RU" sz="20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– Музыка (исполнительская) : аудио. </a:t>
                      </a:r>
                      <a:endParaRPr lang="ru-RU" sz="20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Лермонтов М. Ю. Герой нашего времени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: роман :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[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аудиокнига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]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 \ М. Ю. Лермонтов ; читает И. Басов. – Москва : Звуковая книга, 2007. – 1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CD-ROM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(6 ч. 55 мин). – </a:t>
                      </a:r>
                      <a:r>
                        <a:rPr lang="ru-RU" sz="2000" b="0" dirty="0" err="1" smtClean="0">
                          <a:solidFill>
                            <a:schemeClr val="tx1"/>
                          </a:solidFill>
                        </a:rPr>
                        <a:t>Загл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. с </a:t>
                      </a:r>
                      <a:r>
                        <a:rPr lang="ru-RU" sz="2000" b="0" dirty="0" err="1" smtClean="0">
                          <a:solidFill>
                            <a:schemeClr val="tx1"/>
                          </a:solidFill>
                        </a:rPr>
                        <a:t>тит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. экрана. – Формат записи: 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MP3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. –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Устная речь : аудио.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2116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Нотное издание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Степанов, С. И.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Песня про купца Калашникова : опера в 2 действиях, 5 картинах с эпилогом : по поэме М. Ю. Лермонтова «Песня про царя Ивана Васильевича, молодого опричника и удалого купца Калашникова» / Сергей Степанов ; либретто Л. Предвечной и С. Степанова. – Клавир (с пением). – Самара : Степанов С. И., 2017. – 177 с. ; 30 см. – 15 экз. – ISMN 979-0-9003146-3-5 (в пер.). 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– Музыка (знаковая) : непосредственная. </a:t>
                      </a: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04102183"/>
              </p:ext>
            </p:extLst>
          </p:nvPr>
        </p:nvGraphicFramePr>
        <p:xfrm>
          <a:off x="251519" y="-27384"/>
          <a:ext cx="8741477" cy="79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147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</a:t>
                      </a:r>
                    </a:p>
                    <a:p>
                      <a:pPr algn="ctr"/>
                      <a:endParaRPr lang="ru-RU" sz="2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3042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1. Область заглавия и сведений об ответственности</a:t>
            </a:r>
            <a:br>
              <a:rPr lang="ru-RU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22062841"/>
              </p:ext>
            </p:extLst>
          </p:nvPr>
        </p:nvGraphicFramePr>
        <p:xfrm>
          <a:off x="191196" y="889761"/>
          <a:ext cx="9008380" cy="585160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444700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55636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1007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1.Примеры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230425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baseline="0" dirty="0" smtClean="0">
                          <a:solidFill>
                            <a:srgbClr val="FF0000"/>
                          </a:solidFill>
                        </a:rPr>
                        <a:t> картографическое 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издание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Оренбург : карта города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составление, оформление, дизайн, подготовка к изданию ООО «РУЗ Ко» ; картографическая основа –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Росреестр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– 1:20 000, 200 м в 1 см. – Москва : РУЗ Ко, 2016. – 1 к. :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., табл., ил., указ. ; 50х60 см,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слож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25х12 см. – (Города России). –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Двусторон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печать. – 1000 экз. – ISBN 978-5-89485-322-2. – 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Изображение (картографическое ; неподвижное ; двухмерное) : непосредственное.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9634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Мультимедийное электронное издание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Компьютерная программа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Окружающий мир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1-й класс : [электронное учебное пособие]. – Москва : 1С, 2016. – 1 CD-ROM :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– (1С: Школа). –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Загл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с титул. экрана. – ISBN 978-5-9677-2375-9. – 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Текст. Изображение. Устная речь : электронные. </a:t>
                      </a:r>
                      <a:endParaRPr lang="ru-RU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Электронный паспорт здоровья ребенка (школьника) / разработчик: Академический МИАЦ. – Москва : 1С, 2017. – 1 СD-ROM. – (1С: Электронная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дистрибьюция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). –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Загл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с титул. экрана. 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– Электронная программа : электронная. </a:t>
                      </a: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04102183"/>
              </p:ext>
            </p:extLst>
          </p:nvPr>
        </p:nvGraphicFramePr>
        <p:xfrm>
          <a:off x="251519" y="-5732"/>
          <a:ext cx="8741477" cy="648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147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64865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</a:t>
                      </a:r>
                      <a:endParaRPr lang="ru-RU" sz="2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  <p:cxnSp>
        <p:nvCxnSpPr>
          <p:cNvPr id="22" name="Соединительная линия уступом 21"/>
          <p:cNvCxnSpPr/>
          <p:nvPr/>
        </p:nvCxnSpPr>
        <p:spPr>
          <a:xfrm>
            <a:off x="358240" y="1669464"/>
            <a:ext cx="3168352" cy="144016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Соединительная линия уступом 10"/>
          <p:cNvCxnSpPr/>
          <p:nvPr/>
        </p:nvCxnSpPr>
        <p:spPr>
          <a:xfrm>
            <a:off x="358240" y="4005064"/>
            <a:ext cx="2989624" cy="79208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оединительная линия уступом 14"/>
          <p:cNvCxnSpPr/>
          <p:nvPr/>
        </p:nvCxnSpPr>
        <p:spPr>
          <a:xfrm>
            <a:off x="358240" y="5638800"/>
            <a:ext cx="3168352" cy="67052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5427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mtClean="0"/>
              <a:t>1. Область заглавия и сведений об ответственности</a:t>
            </a:r>
            <a:br>
              <a:rPr lang="ru-RU" smtClean="0"/>
            </a:br>
            <a:endParaRPr lang="ru-RU" dirty="0"/>
          </a:p>
        </p:txBody>
      </p:sp>
      <p:sp>
        <p:nvSpPr>
          <p:cNvPr id="14" name="Подзаголовок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02669620"/>
              </p:ext>
            </p:extLst>
          </p:nvPr>
        </p:nvGraphicFramePr>
        <p:xfrm>
          <a:off x="191196" y="714357"/>
          <a:ext cx="9008380" cy="614364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444700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55636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2728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1.Примеры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257009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err="1" smtClean="0">
                          <a:solidFill>
                            <a:srgbClr val="FF0000"/>
                          </a:solidFill>
                        </a:rPr>
                        <a:t>Видеоиздание</a:t>
                      </a:r>
                      <a:endParaRPr lang="ru-RU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Планета обезьян. Война : [</a:t>
                      </a:r>
                      <a:r>
                        <a:rPr lang="ru-RU" sz="18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научно-фантастичекий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художественный фильм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 / режиссер М. Ривз ; в ролях: В.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Харрельсон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С.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К. Карин, А. Миллер, Т.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Нотари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; киностудия «20</a:t>
                      </a:r>
                      <a:r>
                        <a:rPr lang="en-US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Century Fox». –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Москва : НД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Плэй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2018. – 3 3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 Blu-ray (140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мин) :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.,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– Формат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изобр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.: 1080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 High Definition 2.40:1 ;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звук. дорожки: Русский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Dolby Digital 2.0;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Русский </a:t>
                      </a:r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Dolby Digital 5.1. –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Загл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с титул. экрана. – Фильм вышел в 2017 г. – 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Изображение (движущееся ; трехмерное) : видео. </a:t>
                      </a:r>
                      <a:endParaRPr lang="ru-RU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2082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Видеоиздание</a:t>
                      </a: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 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Иваново детство : художественный фильм по мотивам рассказа В. Богомолова «Иван» 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авторы сценария: В. Богомолов, М.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Папава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; режиссер-постановщик А.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Тарков-ский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; оператор В. Носов ; художник Е. Черняев ; композитор В. Овчинников ; в ролях: Н.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Бурляев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В. Зубков, Е.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Жариков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[и др.] ; киностудия «Мосфильм». – Москва :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Кинови-деообъединение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«Крупный план», 2007. – 1 DVD-ROM (1 ч 30 мин) : черно-белый,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зв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– </a:t>
                      </a:r>
                      <a:r>
                        <a:rPr lang="ru-RU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Загл</a:t>
                      </a:r>
                      <a:r>
                        <a:rPr lang="ru-RU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с титул. экрана. – Фильм вышел в 1962 г. 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– Изображение (движущееся ; двухмерное) : видео. </a:t>
                      </a:r>
                      <a:endParaRPr lang="ru-RU" sz="18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04102183"/>
              </p:ext>
            </p:extLst>
          </p:nvPr>
        </p:nvGraphicFramePr>
        <p:xfrm>
          <a:off x="251519" y="-77170"/>
          <a:ext cx="8741477" cy="70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4147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50577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Область вида содержания и средства доступа</a:t>
                      </a:r>
                    </a:p>
                    <a:p>
                      <a:pPr algn="ctr"/>
                      <a:endParaRPr lang="ru-RU" sz="20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6770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Базовый термин: ресурс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1.Монографический ресурс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Сериальный ресурс (периодический, продолжающийся, серийный) 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3.Одночастный ресурс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ln w="28575">
            <a:solidFill>
              <a:srgbClr val="0070C0"/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4.Многочастный ресурс</a:t>
            </a:r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4.1 монографический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4.2 комбинированный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4.3 комплектный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Интегрируемый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Мультимедийный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Электронный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Области библиографического описания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692696"/>
            <a:ext cx="4040188" cy="41805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ГОСТ 7.1-2003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896735100"/>
              </p:ext>
            </p:extLst>
          </p:nvPr>
        </p:nvGraphicFramePr>
        <p:xfrm>
          <a:off x="457200" y="1110757"/>
          <a:ext cx="4040188" cy="5318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188">
                  <a:extLst>
                    <a:ext uri="{9D8B030D-6E8A-4147-A177-3AD203B41FA5}">
                      <a16:colId xmlns:a16="http://schemas.microsoft.com/office/drawing/2014/main" xmlns="" val="498252770"/>
                    </a:ext>
                  </a:extLst>
                </a:gridCol>
              </a:tblGrid>
              <a:tr h="7061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область заглавия и сведений об ответственности;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49678734"/>
                  </a:ext>
                </a:extLst>
              </a:tr>
              <a:tr h="397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область издания 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62394958"/>
                  </a:ext>
                </a:extLst>
              </a:tr>
              <a:tr h="6827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область специфических сведений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09294796"/>
                  </a:ext>
                </a:extLst>
              </a:tr>
              <a:tr h="6031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область выходных данных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5756102"/>
                  </a:ext>
                </a:extLst>
              </a:tr>
              <a:tr h="3916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область физической характеристики 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4055960"/>
                  </a:ext>
                </a:extLst>
              </a:tr>
              <a:tr h="642942">
                <a:tc>
                  <a:txBody>
                    <a:bodyPr/>
                    <a:lstStyle/>
                    <a:p>
                      <a:r>
                        <a:rPr lang="ru-RU" b="1" i="0" dirty="0" smtClean="0"/>
                        <a:t>область серии </a:t>
                      </a:r>
                      <a:endParaRPr lang="ru-RU" b="1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4668128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область примечания 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89544818"/>
                  </a:ext>
                </a:extLst>
              </a:tr>
              <a:tr h="723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область стандартного номера (или его альтернативы) и условий доступности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28368611"/>
                  </a:ext>
                </a:extLst>
              </a:tr>
              <a:tr h="63342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9062241"/>
                  </a:ext>
                </a:extLst>
              </a:tr>
            </a:tbl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692696"/>
            <a:ext cx="4041775" cy="41806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ГОСТ Р 7.0.2018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3125960720"/>
              </p:ext>
            </p:extLst>
          </p:nvPr>
        </p:nvGraphicFramePr>
        <p:xfrm>
          <a:off x="4645025" y="1110751"/>
          <a:ext cx="4041775" cy="53642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1775">
                  <a:extLst>
                    <a:ext uri="{9D8B030D-6E8A-4147-A177-3AD203B41FA5}">
                      <a16:colId xmlns:a16="http://schemas.microsoft.com/office/drawing/2014/main" xmlns="" val="973297057"/>
                    </a:ext>
                  </a:extLst>
                </a:gridCol>
              </a:tblGrid>
              <a:tr h="6536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область заглавия и сведений об ответственности;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88590753"/>
                  </a:ext>
                </a:extLst>
              </a:tr>
              <a:tr h="4828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область издания; 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929387"/>
                  </a:ext>
                </a:extLst>
              </a:tr>
              <a:tr h="6319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 smtClean="0"/>
                        <a:t>специфическая область материала или вида ресурса</a:t>
                      </a:r>
                      <a:r>
                        <a:rPr lang="ru-RU" i="1" dirty="0" smtClean="0"/>
                        <a:t>; 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83398777"/>
                  </a:ext>
                </a:extLst>
              </a:tr>
              <a:tr h="6319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 smtClean="0"/>
                        <a:t>область публикации, производства, распространения и т. д.;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7046296"/>
                  </a:ext>
                </a:extLst>
              </a:tr>
              <a:tr h="4571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область физической характеристики;</a:t>
                      </a:r>
                      <a:endParaRPr lang="ru-RU" sz="18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6336607"/>
                  </a:ext>
                </a:extLst>
              </a:tr>
              <a:tr h="6319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 smtClean="0"/>
                        <a:t>область серии и многочастного монографического ресурса </a:t>
                      </a:r>
                      <a:r>
                        <a:rPr lang="ru-RU" i="1" dirty="0" smtClean="0"/>
                        <a:t>;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38281544"/>
                  </a:ext>
                </a:extLst>
              </a:tr>
              <a:tr h="4474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/>
                        <a:t>область примечания; 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1654913"/>
                  </a:ext>
                </a:extLst>
              </a:tr>
              <a:tr h="7628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 smtClean="0"/>
                        <a:t>область идентификатора ресурса и условий доступности;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00067584"/>
                  </a:ext>
                </a:extLst>
              </a:tr>
              <a:tr h="6319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1" dirty="0" smtClean="0"/>
                        <a:t>область вида содержания и средства доступа. 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0382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7581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Элементы БО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Обязательные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Условно-обязательные</a:t>
            </a:r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Факультативные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Область заглавия и сведений об ответственности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8572465"/>
              </p:ext>
            </p:extLst>
          </p:nvPr>
        </p:nvGraphicFramePr>
        <p:xfrm>
          <a:off x="251520" y="1000107"/>
          <a:ext cx="8793803" cy="532292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473324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4320479">
                  <a:extLst>
                    <a:ext uri="{9D8B030D-6E8A-4147-A177-3AD203B41FA5}">
                      <a16:colId xmlns:a16="http://schemas.microsoft.com/office/drawing/2014/main" xmlns="" val="1109285938"/>
                    </a:ext>
                  </a:extLst>
                </a:gridCol>
              </a:tblGrid>
              <a:tr h="557729"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ГОСТ 7.1-2003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ГОСТ Р</a:t>
                      </a:r>
                      <a:r>
                        <a:rPr lang="ru-RU" baseline="0" dirty="0" smtClean="0"/>
                        <a:t> 7.0.100-2018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35899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strike="noStrike" dirty="0" smtClean="0">
                          <a:solidFill>
                            <a:srgbClr val="FF0000"/>
                          </a:solidFill>
                        </a:rPr>
                        <a:t>Предписанный</a:t>
                      </a:r>
                      <a:r>
                        <a:rPr lang="ru-RU" b="1" strike="noStrike" baseline="0" dirty="0" smtClean="0">
                          <a:solidFill>
                            <a:srgbClr val="FF0000"/>
                          </a:solidFill>
                        </a:rPr>
                        <a:t> источник информации для печатных изданий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  <a:tr h="5830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Было – титульная страница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Стало - титульный лист (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титульная страница и оборот титульного листа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9094839"/>
                  </a:ext>
                </a:extLst>
              </a:tr>
              <a:tr h="6879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Финансист : 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роман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]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</a:rPr>
                        <a:t> Теодор Драйзер ;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</a:rPr>
                        <a:t>пер. с англ.  М. Волосова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</a:rPr>
                        <a:t>]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n-US" sz="2000" b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endParaRPr lang="ru-RU" sz="20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Финансист : роман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Теодор Драйзер ; перевод с английского  М. Волосова </a:t>
                      </a:r>
                      <a:endParaRPr lang="ru-RU" sz="1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1#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$a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Финансист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$e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роман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$f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Теодор Драйзер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</a:rPr>
                        <a:t>$g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перевод с английского  М. Волосова </a:t>
                      </a:r>
                      <a:endParaRPr lang="ru-RU" sz="1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0790158"/>
                  </a:ext>
                </a:extLst>
              </a:tr>
              <a:tr h="1442876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Сведения об авторе помещены на титульной странице, сведения о переводчике и жанре на обороте титульного листа.</a:t>
                      </a:r>
                      <a:endParaRPr lang="ru-RU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sz="1600" b="1" dirty="0" smtClean="0"/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3990327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8703212"/>
              </p:ext>
            </p:extLst>
          </p:nvPr>
        </p:nvGraphicFramePr>
        <p:xfrm>
          <a:off x="251519" y="188640"/>
          <a:ext cx="8712967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96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3742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Область заглавия и сведений об ответственности </a:t>
                      </a:r>
                      <a:endParaRPr lang="en-US" sz="2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(200 поле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RUSMARC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2052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Область заглавия и сведений об ответственности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64962725"/>
              </p:ext>
            </p:extLst>
          </p:nvPr>
        </p:nvGraphicFramePr>
        <p:xfrm>
          <a:off x="251520" y="1142983"/>
          <a:ext cx="8793803" cy="535784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473324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4320479">
                  <a:extLst>
                    <a:ext uri="{9D8B030D-6E8A-4147-A177-3AD203B41FA5}">
                      <a16:colId xmlns:a16="http://schemas.microsoft.com/office/drawing/2014/main" xmlns="" val="1109285938"/>
                    </a:ext>
                  </a:extLst>
                </a:gridCol>
              </a:tblGrid>
              <a:tr h="377027"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ГОСТ 7.1-2003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ГОСТ Р</a:t>
                      </a:r>
                      <a:r>
                        <a:rPr lang="ru-RU" baseline="0" dirty="0" smtClean="0"/>
                        <a:t> 7.0.100-2018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99062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Текст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]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="1" baseline="0" dirty="0" smtClean="0"/>
                        <a:t>Общее обозначение материала</a:t>
                      </a:r>
                    </a:p>
                    <a:p>
                      <a:r>
                        <a:rPr lang="en-US" b="1" dirty="0" smtClean="0"/>
                        <a:t>($b)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Удалено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.  Элемент заменила</a:t>
                      </a:r>
                      <a:r>
                        <a:rPr lang="ru-RU" dirty="0" smtClean="0"/>
                        <a:t> Область вида содержания и средства доступа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  <a:tr h="103682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Сведения, относящиеся к заглавию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($e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800" b="1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об ответственности 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$f</a:t>
                      </a:r>
                      <a:r>
                        <a:rPr lang="ru-RU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 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$g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Не сокращают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9094839"/>
                  </a:ext>
                </a:extLst>
              </a:tr>
              <a:tr h="16337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Русский костюм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sz="2000" baseline="0" dirty="0" smtClean="0">
                          <a:solidFill>
                            <a:srgbClr val="FF0000"/>
                          </a:solidFill>
                        </a:rPr>
                        <a:t>Текст</a:t>
                      </a:r>
                      <a:r>
                        <a:rPr lang="en-US" sz="2000" baseline="0" dirty="0" smtClean="0">
                          <a:solidFill>
                            <a:srgbClr val="FF0000"/>
                          </a:solidFill>
                        </a:rPr>
                        <a:t>]</a:t>
                      </a:r>
                      <a:r>
                        <a:rPr lang="ru-RU" sz="2000" baseline="0" dirty="0" smtClean="0"/>
                        <a:t> : учебное пособие </a:t>
                      </a:r>
                      <a:r>
                        <a:rPr lang="ru-RU" sz="2000" b="1" baseline="0" dirty="0" smtClean="0"/>
                        <a:t>/ 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[</a:t>
                      </a:r>
                      <a:r>
                        <a:rPr lang="ru-RU" sz="2000" baseline="0" dirty="0" smtClean="0"/>
                        <a:t>авт.-сост.: А. С. Шохина, Н.  А. </a:t>
                      </a:r>
                      <a:r>
                        <a:rPr lang="ru-RU" sz="2000" baseline="0" dirty="0" err="1" smtClean="0"/>
                        <a:t>Шунгина</a:t>
                      </a:r>
                      <a:r>
                        <a:rPr lang="ru-RU" sz="2000" baseline="0" dirty="0" smtClean="0"/>
                        <a:t> ; предисл. Н. А.  </a:t>
                      </a:r>
                      <a:r>
                        <a:rPr lang="ru-RU" sz="2000" baseline="0" dirty="0" err="1" smtClean="0"/>
                        <a:t>Шунгиной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]</a:t>
                      </a:r>
                      <a:endParaRPr lang="ru-RU" sz="2000" b="1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l"/>
                      <a:endParaRPr lang="ru-RU" sz="20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Русский костюм</a:t>
                      </a:r>
                      <a:r>
                        <a:rPr lang="ru-RU" sz="2000" baseline="0" dirty="0" smtClean="0"/>
                        <a:t> : учебное пособие / </a:t>
                      </a:r>
                      <a:r>
                        <a:rPr lang="ru-RU" sz="2000" baseline="0" dirty="0" smtClean="0">
                          <a:solidFill>
                            <a:srgbClr val="C00000"/>
                          </a:solidFill>
                        </a:rPr>
                        <a:t>авторы-составители</a:t>
                      </a:r>
                      <a:r>
                        <a:rPr lang="ru-RU" sz="2000" baseline="0" dirty="0" smtClean="0"/>
                        <a:t>: А. С. Шохина, Н. А. </a:t>
                      </a:r>
                      <a:r>
                        <a:rPr lang="ru-RU" sz="2000" baseline="0" dirty="0" err="1" smtClean="0"/>
                        <a:t>Шунгина</a:t>
                      </a:r>
                      <a:r>
                        <a:rPr lang="ru-RU" sz="2000" baseline="0" dirty="0" smtClean="0"/>
                        <a:t> ; </a:t>
                      </a:r>
                      <a:r>
                        <a:rPr lang="ru-RU" sz="2000" baseline="0" dirty="0" smtClean="0">
                          <a:solidFill>
                            <a:srgbClr val="C00000"/>
                          </a:solidFill>
                        </a:rPr>
                        <a:t>предисловие</a:t>
                      </a:r>
                      <a:r>
                        <a:rPr lang="ru-RU" sz="2000" baseline="0" dirty="0" smtClean="0"/>
                        <a:t> Н. А.  </a:t>
                      </a:r>
                      <a:r>
                        <a:rPr lang="ru-RU" sz="2000" baseline="0" dirty="0" err="1" smtClean="0"/>
                        <a:t>Шунгиной</a:t>
                      </a:r>
                      <a:endParaRPr lang="ru-RU" sz="2000" dirty="0" smtClean="0"/>
                    </a:p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0790158"/>
                  </a:ext>
                </a:extLst>
              </a:tr>
              <a:tr h="131959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Сага о Форсайтах : [</a:t>
                      </a:r>
                      <a:r>
                        <a:rPr lang="ru-RU" sz="2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в 2 томах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]/ Джон Голсуорси ; </a:t>
                      </a:r>
                      <a:r>
                        <a:rPr lang="ru-RU" sz="2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перевод с английского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М. </a:t>
                      </a:r>
                      <a:r>
                        <a:rPr lang="ru-RU" sz="2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Лорие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др.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3990327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8703212"/>
              </p:ext>
            </p:extLst>
          </p:nvPr>
        </p:nvGraphicFramePr>
        <p:xfrm>
          <a:off x="251519" y="188640"/>
          <a:ext cx="8712967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96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37427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Область заглавия и сведений об ответственности </a:t>
                      </a:r>
                      <a:endParaRPr lang="en-US" sz="24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(200 поле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RUSMARC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1286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Область заглавия и сведений об ответственности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3144658"/>
              </p:ext>
            </p:extLst>
          </p:nvPr>
        </p:nvGraphicFramePr>
        <p:xfrm>
          <a:off x="251520" y="1417425"/>
          <a:ext cx="8793803" cy="507415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473324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4320479">
                  <a:extLst>
                    <a:ext uri="{9D8B030D-6E8A-4147-A177-3AD203B41FA5}">
                      <a16:colId xmlns:a16="http://schemas.microsoft.com/office/drawing/2014/main" xmlns="" val="1109285938"/>
                    </a:ext>
                  </a:extLst>
                </a:gridCol>
              </a:tblGrid>
              <a:tr h="575515">
                <a:tc>
                  <a:txBody>
                    <a:bodyPr/>
                    <a:lstStyle/>
                    <a:p>
                      <a:r>
                        <a:rPr lang="ru-RU" b="1" baseline="0" dirty="0" smtClean="0"/>
                        <a:t>ГОСТ 7.1-2003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ГОСТ Р</a:t>
                      </a:r>
                      <a:r>
                        <a:rPr lang="ru-RU" b="1" baseline="0" dirty="0" smtClean="0"/>
                        <a:t> 7.0.100-2018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399325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об ответственности (</a:t>
                      </a:r>
                      <a:r>
                        <a:rPr lang="en-US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$f </a:t>
                      </a:r>
                      <a:r>
                        <a:rPr lang="ru-RU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r>
                        <a:rPr lang="en-US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$g</a:t>
                      </a:r>
                      <a:r>
                        <a:rPr lang="ru-RU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2400" b="1" i="0" u="none" strike="noStrike" kern="12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  <a:tr h="39932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strike="noStrike" dirty="0" smtClean="0">
                          <a:solidFill>
                            <a:schemeClr val="tx1"/>
                          </a:solidFill>
                        </a:rPr>
                        <a:t>1, 2, 3 автора без изменений приводим всех</a:t>
                      </a:r>
                      <a:endParaRPr lang="ru-RU" sz="2000" b="1" strike="noStrik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1364149"/>
                  </a:ext>
                </a:extLst>
              </a:tr>
              <a:tr h="798649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strike="noStrike" dirty="0" smtClean="0">
                          <a:solidFill>
                            <a:srgbClr val="FF0000"/>
                          </a:solidFill>
                        </a:rPr>
                        <a:t>4 автора</a:t>
                      </a:r>
                    </a:p>
                    <a:p>
                      <a:pPr algn="l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Было                                                                                             стало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9094839"/>
                  </a:ext>
                </a:extLst>
              </a:tr>
              <a:tr h="99831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Е. Г. Яскин </a:t>
                      </a:r>
                      <a:r>
                        <a:rPr lang="en-US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др.</a:t>
                      </a:r>
                      <a:r>
                        <a:rPr lang="en-US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ru-RU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20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Е. Г. Яскин, И. П. Бойко, А. В. Снегирева, Г. И.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Каторгина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0790158"/>
                  </a:ext>
                </a:extLst>
              </a:tr>
              <a:tr h="497086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5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</a:rPr>
                        <a:t>авторов</a:t>
                      </a:r>
                      <a:r>
                        <a:rPr lang="ru-RU" sz="2400" b="1" baseline="0" dirty="0" smtClean="0">
                          <a:solidFill>
                            <a:srgbClr val="FF0000"/>
                          </a:solidFill>
                        </a:rPr>
                        <a:t> и более</a:t>
                      </a:r>
                      <a:endParaRPr lang="ru-RU" sz="2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3990327"/>
                  </a:ext>
                </a:extLst>
              </a:tr>
              <a:tr h="111363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А. В. Мельников [и др.]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А. В. Мельников, В. А. Степанов, А. С. </a:t>
                      </a:r>
                      <a:r>
                        <a:rPr lang="ru-RU" sz="1800" b="1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Вах</a:t>
                      </a:r>
                      <a:r>
                        <a:rPr lang="ru-RU" sz="18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[и др.]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128244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08703212"/>
              </p:ext>
            </p:extLst>
          </p:nvPr>
        </p:nvGraphicFramePr>
        <p:xfrm>
          <a:off x="251519" y="188640"/>
          <a:ext cx="8712967" cy="1097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96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10972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Область заглавия и сведений об ответственности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 (200 поле 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RUSMARC</a:t>
                      </a: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2059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Область заглавия и сведений об ответственности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18692012"/>
              </p:ext>
            </p:extLst>
          </p:nvPr>
        </p:nvGraphicFramePr>
        <p:xfrm>
          <a:off x="251520" y="912361"/>
          <a:ext cx="8793803" cy="543613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xmlns="" val="666638464"/>
                    </a:ext>
                  </a:extLst>
                </a:gridCol>
                <a:gridCol w="4617339">
                  <a:extLst>
                    <a:ext uri="{9D8B030D-6E8A-4147-A177-3AD203B41FA5}">
                      <a16:colId xmlns:a16="http://schemas.microsoft.com/office/drawing/2014/main" xmlns="" val="1091963253"/>
                    </a:ext>
                  </a:extLst>
                </a:gridCol>
              </a:tblGrid>
              <a:tr h="589109">
                <a:tc>
                  <a:txBody>
                    <a:bodyPr/>
                    <a:lstStyle/>
                    <a:p>
                      <a:r>
                        <a:rPr lang="ru-RU" b="1" baseline="0" dirty="0" smtClean="0"/>
                        <a:t>ГОСТ 7.1-2003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ГОСТ Р</a:t>
                      </a:r>
                      <a:r>
                        <a:rPr lang="ru-RU" b="1" baseline="0" dirty="0" smtClean="0"/>
                        <a:t> 7.0.100-2018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5554247"/>
                  </a:ext>
                </a:extLst>
              </a:tr>
              <a:tr h="422139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Сведения об ответственности 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подполя </a:t>
                      </a:r>
                      <a:r>
                        <a:rPr lang="en-US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$f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r>
                        <a:rPr lang="en-US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$</a:t>
                      </a:r>
                      <a:r>
                        <a:rPr lang="en-US" sz="18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85425762"/>
                  </a:ext>
                </a:extLst>
              </a:tr>
              <a:tr h="601735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strike="noStrike" dirty="0" smtClean="0">
                          <a:solidFill>
                            <a:schemeClr val="tx1"/>
                          </a:solidFill>
                        </a:rPr>
                        <a:t>1, 2</a:t>
                      </a:r>
                      <a:r>
                        <a:rPr lang="en-US" b="1" strike="noStrike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="1" strike="noStrike" baseline="0" dirty="0" smtClean="0">
                          <a:solidFill>
                            <a:schemeClr val="tx1"/>
                          </a:solidFill>
                        </a:rPr>
                        <a:t>редактора, составителя, переводчика и др. (кроме </a:t>
                      </a:r>
                      <a:r>
                        <a:rPr lang="ru-RU" b="1" strike="noStrike" dirty="0" smtClean="0">
                          <a:solidFill>
                            <a:schemeClr val="tx1"/>
                          </a:solidFill>
                        </a:rPr>
                        <a:t>авторов) без изменений приводим всех</a:t>
                      </a:r>
                      <a:endParaRPr lang="ru-RU" b="1" strike="noStrik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61364149"/>
                  </a:ext>
                </a:extLst>
              </a:tr>
              <a:tr h="759851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strike="noStrike" dirty="0" smtClean="0">
                          <a:solidFill>
                            <a:srgbClr val="FF0000"/>
                          </a:solidFill>
                        </a:rPr>
                        <a:t>3 лица и более редактора, составителя, художника,</a:t>
                      </a:r>
                      <a:r>
                        <a:rPr lang="ru-RU" sz="2400" b="1" strike="noStrike" baseline="0" dirty="0" smtClean="0">
                          <a:solidFill>
                            <a:srgbClr val="FF0000"/>
                          </a:solidFill>
                        </a:rPr>
                        <a:t> переводчика </a:t>
                      </a:r>
                      <a:r>
                        <a:rPr lang="ru-RU" sz="2400" b="1" strike="noStrike" dirty="0" smtClean="0">
                          <a:solidFill>
                            <a:srgbClr val="FF0000"/>
                          </a:solidFill>
                        </a:rPr>
                        <a:t>и др. (кроме авторов)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9094839"/>
                  </a:ext>
                </a:extLst>
              </a:tr>
              <a:tr h="123212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ru-RU" sz="2000" b="1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редкол</a:t>
                      </a: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.: Е. Г. Борисов, А. И. Иванов, Б. С. Петров ; </a:t>
                      </a:r>
                      <a:r>
                        <a:rPr lang="ru-RU" sz="2000" b="1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худож</a:t>
                      </a: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В. И. Дугин</a:t>
                      </a:r>
                      <a:endParaRPr lang="ru-RU" sz="20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ru-RU" sz="20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редколлегия: Е. Г. Борисов </a:t>
                      </a:r>
                      <a:r>
                        <a:rPr lang="en-US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др.</a:t>
                      </a:r>
                      <a:r>
                        <a:rPr lang="en-US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; художник В. И. Дугин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0790158"/>
                  </a:ext>
                </a:extLst>
              </a:tr>
              <a:tr h="630390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4 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лица</a:t>
                      </a:r>
                      <a:r>
                        <a:rPr lang="ru-RU" sz="2000" b="1" baseline="0" dirty="0" smtClean="0">
                          <a:solidFill>
                            <a:srgbClr val="FF0000"/>
                          </a:solidFill>
                        </a:rPr>
                        <a:t> (кроме авторов) и более без изменений</a:t>
                      </a:r>
                      <a:endParaRPr lang="ru-RU" sz="2000" b="1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63990327"/>
                  </a:ext>
                </a:extLst>
              </a:tr>
              <a:tr h="94558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сост.: А. В. Мельников [и др.]</a:t>
                      </a:r>
                      <a:endParaRPr lang="ru-RU" sz="20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составители: А. В. Мельников [и др.]</a:t>
                      </a:r>
                      <a:endParaRPr lang="ru-RU" sz="20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1282442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03980728"/>
              </p:ext>
            </p:extLst>
          </p:nvPr>
        </p:nvGraphicFramePr>
        <p:xfrm>
          <a:off x="251519" y="0"/>
          <a:ext cx="8712967" cy="785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2967">
                  <a:extLst>
                    <a:ext uri="{9D8B030D-6E8A-4147-A177-3AD203B41FA5}">
                      <a16:colId xmlns:a16="http://schemas.microsoft.com/office/drawing/2014/main" xmlns="" val="1965027007"/>
                    </a:ext>
                  </a:extLst>
                </a:gridCol>
              </a:tblGrid>
              <a:tr h="7857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bg1"/>
                          </a:solidFill>
                        </a:rPr>
                        <a:t>Область заглавия и сведений об ответственности 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(200 поле </a:t>
                      </a:r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RUSMARC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ru-RU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68636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3024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5397</TotalTime>
  <Words>2908</Words>
  <Application>Microsoft Office PowerPoint</Application>
  <PresentationFormat>Экран (4:3)</PresentationFormat>
  <Paragraphs>352</Paragraphs>
  <Slides>30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Изменения в библиографическом описании в связи с введением  ГОСТ Р 7.0.100-2018 Библиографическая запись. Библиографическое описание. Общие требования и правила составления. Дата введения 2019-07-01</vt:lpstr>
      <vt:lpstr>Новации ГОСТ Р 7.0.100-2018</vt:lpstr>
      <vt:lpstr>Базовый термин: ресурс</vt:lpstr>
      <vt:lpstr>Области библиографического описания</vt:lpstr>
      <vt:lpstr>Элементы БО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Слайд 16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Область вида содержания и средства доступа </vt:lpstr>
      <vt:lpstr>Область вида содержания и средства доступа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1. Область заглавия и сведений об ответственности </vt:lpstr>
      <vt:lpstr>Спасибо за внимание!</vt:lpstr>
    </vt:vector>
  </TitlesOfParts>
  <Company>Tycoon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Переяславль Рязанский на страницах книг библиотеки РИАМЗ</dc:title>
  <dc:creator>Захарова</dc:creator>
  <cp:lastModifiedBy>komplekt16</cp:lastModifiedBy>
  <cp:revision>397</cp:revision>
  <dcterms:created xsi:type="dcterms:W3CDTF">2016-02-12T07:27:52Z</dcterms:created>
  <dcterms:modified xsi:type="dcterms:W3CDTF">2019-04-25T06:52:54Z</dcterms:modified>
</cp:coreProperties>
</file>