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notesSlides/notesSlide1.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charts/chart6.xml" ContentType="application/vnd.openxmlformats-officedocument.drawingml.chart+xml"/>
  <Override PartName="/ppt/theme/themeOverride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63" r:id="rId2"/>
    <p:sldId id="266" r:id="rId3"/>
    <p:sldId id="265" r:id="rId4"/>
    <p:sldId id="299" r:id="rId5"/>
    <p:sldId id="300" r:id="rId6"/>
    <p:sldId id="269" r:id="rId7"/>
    <p:sldId id="301" r:id="rId8"/>
    <p:sldId id="277" r:id="rId9"/>
    <p:sldId id="279" r:id="rId10"/>
    <p:sldId id="303" r:id="rId11"/>
    <p:sldId id="283" r:id="rId12"/>
    <p:sldId id="302" r:id="rId13"/>
    <p:sldId id="304" r:id="rId14"/>
    <p:sldId id="284" r:id="rId15"/>
    <p:sldId id="288" r:id="rId16"/>
    <p:sldId id="305" r:id="rId17"/>
    <p:sldId id="306" r:id="rId18"/>
    <p:sldId id="307" r:id="rId19"/>
    <p:sldId id="308" r:id="rId20"/>
    <p:sldId id="309" r:id="rId21"/>
    <p:sldId id="290" r:id="rId22"/>
    <p:sldId id="291" r:id="rId23"/>
    <p:sldId id="311" r:id="rId24"/>
    <p:sldId id="294" r:id="rId25"/>
    <p:sldId id="313" r:id="rId26"/>
    <p:sldId id="312" r:id="rId27"/>
    <p:sldId id="295" r:id="rId28"/>
  </p:sldIdLst>
  <p:sldSz cx="9144000" cy="5143500" type="screen16x9"/>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943" autoAdjust="0"/>
    <p:restoredTop sz="94660"/>
  </p:normalViewPr>
  <p:slideViewPr>
    <p:cSldViewPr>
      <p:cViewPr varScale="1">
        <p:scale>
          <a:sx n="71" d="100"/>
          <a:sy n="71" d="100"/>
        </p:scale>
        <p:origin x="78" y="420"/>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2" Type="http://schemas.openxmlformats.org/officeDocument/2006/relationships/package" Target="../embeddings/_____Microsoft_Excel.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_____Microsoft_Excel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_____Microsoft_Excel2.xlsx"/></Relationships>
</file>

<file path=ppt/charts/_rels/chart4.xml.rels><?xml version="1.0" encoding="UTF-8" standalone="yes"?>
<Relationships xmlns="http://schemas.openxmlformats.org/package/2006/relationships"><Relationship Id="rId2" Type="http://schemas.openxmlformats.org/officeDocument/2006/relationships/package" Target="../embeddings/_____Microsoft_Excel3.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_____Microsoft_Excel4.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_____Microsoft_Excel5.xlsx"/><Relationship Id="rId1" Type="http://schemas.openxmlformats.org/officeDocument/2006/relationships/themeOverride" Target="../theme/themeOverrid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8.8838359490777952E-2"/>
          <c:y val="6.3773011132229163E-2"/>
          <c:w val="0.8768361581920906"/>
          <c:h val="0.74354683276530764"/>
        </c:manualLayout>
      </c:layout>
      <c:barChart>
        <c:barDir val="col"/>
        <c:grouping val="clustered"/>
        <c:varyColors val="0"/>
        <c:ser>
          <c:idx val="0"/>
          <c:order val="0"/>
          <c:tx>
            <c:strRef>
              <c:f>Лист1!$B$1</c:f>
              <c:strCache>
                <c:ptCount val="1"/>
                <c:pt idx="0">
                  <c:v>2021 г.</c:v>
                </c:pt>
              </c:strCache>
            </c:strRef>
          </c:tx>
          <c:spPr>
            <a:solidFill>
              <a:srgbClr val="4BACC6">
                <a:lumMod val="40000"/>
                <a:lumOff val="60000"/>
              </a:srgbClr>
            </a:solidFill>
            <a:ln w="25351">
              <a:noFill/>
            </a:ln>
          </c:spPr>
          <c:invertIfNegative val="0"/>
          <c:dLbls>
            <c:spPr>
              <a:noFill/>
              <a:ln w="25351">
                <a:noFill/>
              </a:ln>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Лист1!$A$2</c:f>
              <c:numCache>
                <c:formatCode>General</c:formatCode>
                <c:ptCount val="1"/>
              </c:numCache>
            </c:numRef>
          </c:cat>
          <c:val>
            <c:numRef>
              <c:f>Лист1!$B$2</c:f>
              <c:numCache>
                <c:formatCode>General</c:formatCode>
                <c:ptCount val="1"/>
                <c:pt idx="0">
                  <c:v>4813.83</c:v>
                </c:pt>
              </c:numCache>
            </c:numRef>
          </c:val>
          <c:extLst>
            <c:ext xmlns:c16="http://schemas.microsoft.com/office/drawing/2014/chart" uri="{C3380CC4-5D6E-409C-BE32-E72D297353CC}">
              <c16:uniqueId val="{00000000-03EE-45C3-83F2-20A42738B684}"/>
            </c:ext>
          </c:extLst>
        </c:ser>
        <c:ser>
          <c:idx val="1"/>
          <c:order val="1"/>
          <c:tx>
            <c:strRef>
              <c:f>Лист1!$C$1</c:f>
              <c:strCache>
                <c:ptCount val="1"/>
                <c:pt idx="0">
                  <c:v>2022 г.</c:v>
                </c:pt>
              </c:strCache>
            </c:strRef>
          </c:tx>
          <c:spPr>
            <a:solidFill>
              <a:srgbClr val="FFC000"/>
            </a:solidFill>
            <a:ln w="25351">
              <a:noFill/>
            </a:ln>
          </c:spPr>
          <c:invertIfNegative val="0"/>
          <c:dLbls>
            <c:spPr>
              <a:noFill/>
              <a:ln w="25351">
                <a:noFill/>
              </a:ln>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Лист1!$A$2</c:f>
              <c:numCache>
                <c:formatCode>General</c:formatCode>
                <c:ptCount val="1"/>
              </c:numCache>
            </c:numRef>
          </c:cat>
          <c:val>
            <c:numRef>
              <c:f>Лист1!$C$2</c:f>
              <c:numCache>
                <c:formatCode>General</c:formatCode>
                <c:ptCount val="1"/>
                <c:pt idx="0">
                  <c:v>4785.66</c:v>
                </c:pt>
              </c:numCache>
            </c:numRef>
          </c:val>
          <c:extLst>
            <c:ext xmlns:c16="http://schemas.microsoft.com/office/drawing/2014/chart" uri="{C3380CC4-5D6E-409C-BE32-E72D297353CC}">
              <c16:uniqueId val="{00000001-03EE-45C3-83F2-20A42738B684}"/>
            </c:ext>
          </c:extLst>
        </c:ser>
        <c:ser>
          <c:idx val="2"/>
          <c:order val="2"/>
          <c:tx>
            <c:strRef>
              <c:f>Лист1!$D$1</c:f>
              <c:strCache>
                <c:ptCount val="1"/>
                <c:pt idx="0">
                  <c:v>2023 г.</c:v>
                </c:pt>
              </c:strCache>
            </c:strRef>
          </c:tx>
          <c:spPr>
            <a:solidFill>
              <a:srgbClr val="92D050"/>
            </a:solidFill>
            <a:ln w="25351">
              <a:noFill/>
            </a:ln>
          </c:spPr>
          <c:invertIfNegative val="0"/>
          <c:dLbls>
            <c:dLbl>
              <c:idx val="0"/>
              <c:layout/>
              <c:tx>
                <c:rich>
                  <a:bodyPr/>
                  <a:lstStyle/>
                  <a:p>
                    <a:r>
                      <a:rPr lang="en-US"/>
                      <a:t>4779,69</a:t>
                    </a:r>
                  </a:p>
                </c:rich>
              </c:tx>
              <c:dLblPos val="in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03EE-45C3-83F2-20A42738B684}"/>
                </c:ext>
              </c:extLst>
            </c:dLbl>
            <c:spPr>
              <a:noFill/>
              <a:ln w="25351">
                <a:noFill/>
              </a:ln>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Лист1!$A$2</c:f>
              <c:numCache>
                <c:formatCode>General</c:formatCode>
                <c:ptCount val="1"/>
              </c:numCache>
            </c:numRef>
          </c:cat>
          <c:val>
            <c:numRef>
              <c:f>Лист1!$D$2</c:f>
              <c:numCache>
                <c:formatCode>General</c:formatCode>
                <c:ptCount val="1"/>
                <c:pt idx="0">
                  <c:v>4779.6899999999996</c:v>
                </c:pt>
              </c:numCache>
            </c:numRef>
          </c:val>
          <c:extLst>
            <c:ext xmlns:c16="http://schemas.microsoft.com/office/drawing/2014/chart" uri="{C3380CC4-5D6E-409C-BE32-E72D297353CC}">
              <c16:uniqueId val="{00000003-03EE-45C3-83F2-20A42738B684}"/>
            </c:ext>
          </c:extLst>
        </c:ser>
        <c:dLbls>
          <c:showLegendKey val="0"/>
          <c:showVal val="0"/>
          <c:showCatName val="0"/>
          <c:showSerName val="0"/>
          <c:showPercent val="0"/>
          <c:showBubbleSize val="0"/>
        </c:dLbls>
        <c:gapWidth val="219"/>
        <c:overlap val="-27"/>
        <c:axId val="79125120"/>
        <c:axId val="83449344"/>
      </c:barChart>
      <c:catAx>
        <c:axId val="79125120"/>
        <c:scaling>
          <c:orientation val="minMax"/>
        </c:scaling>
        <c:delete val="0"/>
        <c:axPos val="b"/>
        <c:numFmt formatCode="General" sourceLinked="1"/>
        <c:majorTickMark val="none"/>
        <c:minorTickMark val="none"/>
        <c:tickLblPos val="nextTo"/>
        <c:spPr>
          <a:noFill/>
          <a:ln w="9507" cap="flat" cmpd="sng" algn="ctr">
            <a:solidFill>
              <a:schemeClr val="tx1">
                <a:lumMod val="15000"/>
                <a:lumOff val="85000"/>
              </a:schemeClr>
            </a:solidFill>
            <a:round/>
          </a:ln>
          <a:effectLst/>
        </c:spPr>
        <c:txPr>
          <a:bodyPr rot="-60000000" spcFirstLastPara="1" vertOverflow="ellipsis" vert="horz" wrap="square" anchor="ctr" anchorCtr="1"/>
          <a:lstStyle/>
          <a:p>
            <a:pPr>
              <a:defRPr sz="898" b="0" i="0" u="none" strike="noStrike" kern="1200" baseline="0">
                <a:solidFill>
                  <a:schemeClr val="tx1">
                    <a:lumMod val="65000"/>
                    <a:lumOff val="35000"/>
                  </a:schemeClr>
                </a:solidFill>
                <a:latin typeface="+mn-lt"/>
                <a:ea typeface="+mn-ea"/>
                <a:cs typeface="+mn-cs"/>
              </a:defRPr>
            </a:pPr>
            <a:endParaRPr lang="ru-RU"/>
          </a:p>
        </c:txPr>
        <c:crossAx val="83449344"/>
        <c:crosses val="autoZero"/>
        <c:auto val="1"/>
        <c:lblAlgn val="ctr"/>
        <c:lblOffset val="100"/>
        <c:noMultiLvlLbl val="0"/>
      </c:catAx>
      <c:valAx>
        <c:axId val="83449344"/>
        <c:scaling>
          <c:orientation val="minMax"/>
        </c:scaling>
        <c:delete val="0"/>
        <c:axPos val="l"/>
        <c:majorGridlines>
          <c:spPr>
            <a:ln w="9507" cap="flat" cmpd="sng" algn="ctr">
              <a:solidFill>
                <a:schemeClr val="tx1">
                  <a:lumMod val="15000"/>
                  <a:lumOff val="85000"/>
                </a:schemeClr>
              </a:solidFill>
              <a:round/>
            </a:ln>
            <a:effectLst/>
          </c:spPr>
        </c:majorGridlines>
        <c:numFmt formatCode="General" sourceLinked="1"/>
        <c:majorTickMark val="none"/>
        <c:minorTickMark val="none"/>
        <c:tickLblPos val="nextTo"/>
        <c:spPr>
          <a:ln w="6338">
            <a:noFill/>
          </a:ln>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crossAx val="79125120"/>
        <c:crosses val="autoZero"/>
        <c:crossBetween val="between"/>
      </c:valAx>
      <c:spPr>
        <a:noFill/>
        <a:ln w="25399">
          <a:noFill/>
        </a:ln>
      </c:spPr>
    </c:plotArea>
    <c:legend>
      <c:legendPos val="b"/>
      <c:layout>
        <c:manualLayout>
          <c:xMode val="edge"/>
          <c:yMode val="edge"/>
          <c:x val="0.22350313353687928"/>
          <c:y val="0.89494108064079114"/>
          <c:w val="0.57119485064366959"/>
          <c:h val="7.7472712462666404E-2"/>
        </c:manualLayout>
      </c:layout>
      <c:overlay val="0"/>
      <c:spPr>
        <a:noFill/>
        <a:ln w="25351">
          <a:noFill/>
        </a:ln>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legend>
    <c:plotVisOnly val="1"/>
    <c:dispBlanksAs val="gap"/>
    <c:showDLblsOverMax val="0"/>
  </c:chart>
  <c:spPr>
    <a:solidFill>
      <a:schemeClr val="bg1"/>
    </a:solidFill>
    <a:ln w="9507" cap="flat" cmpd="sng" algn="ctr">
      <a:solidFill>
        <a:schemeClr val="tx1">
          <a:lumMod val="15000"/>
          <a:lumOff val="85000"/>
        </a:schemeClr>
      </a:solidFill>
      <a:round/>
    </a:ln>
    <a:effectLst/>
  </c:spPr>
  <c:txPr>
    <a:bodyPr/>
    <a:lstStyle/>
    <a:p>
      <a:pPr>
        <a:defRPr/>
      </a:pPr>
      <a:endParaRPr lang="ru-RU"/>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Лист1!$B$1</c:f>
              <c:strCache>
                <c:ptCount val="1"/>
                <c:pt idx="0">
                  <c:v>Продажи</c:v>
                </c:pt>
              </c:strCache>
            </c:strRef>
          </c:tx>
          <c:dPt>
            <c:idx val="0"/>
            <c:bubble3D val="0"/>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a:noFill/>
              </a:ln>
              <a:effectLst>
                <a:outerShdw blurRad="40000" dist="20000" dir="5400000" rotWithShape="0">
                  <a:srgbClr val="000000">
                    <a:alpha val="38000"/>
                  </a:srgbClr>
                </a:outerShdw>
              </a:effectLst>
              <a:sp3d/>
            </c:spPr>
            <c:extLst>
              <c:ext xmlns:c16="http://schemas.microsoft.com/office/drawing/2014/chart" uri="{C3380CC4-5D6E-409C-BE32-E72D297353CC}">
                <c16:uniqueId val="{00000001-EA02-4F48-98B1-34D7B8ACE14A}"/>
              </c:ext>
            </c:extLst>
          </c:dPt>
          <c:dPt>
            <c:idx val="1"/>
            <c:bubble3D val="0"/>
            <c:spPr>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a:noFill/>
              </a:ln>
              <a:effectLst>
                <a:outerShdw blurRad="40000" dist="20000" dir="5400000" rotWithShape="0">
                  <a:srgbClr val="000000">
                    <a:alpha val="38000"/>
                  </a:srgbClr>
                </a:outerShdw>
              </a:effectLst>
              <a:sp3d/>
            </c:spPr>
            <c:extLst>
              <c:ext xmlns:c16="http://schemas.microsoft.com/office/drawing/2014/chart" uri="{C3380CC4-5D6E-409C-BE32-E72D297353CC}">
                <c16:uniqueId val="{00000003-EA02-4F48-98B1-34D7B8ACE14A}"/>
              </c:ext>
            </c:extLst>
          </c:dPt>
          <c:dPt>
            <c:idx val="2"/>
            <c:bubble3D val="0"/>
            <c:spPr>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a:noFill/>
              </a:ln>
              <a:effectLst>
                <a:outerShdw blurRad="40000" dist="20000" dir="5400000" rotWithShape="0">
                  <a:srgbClr val="000000">
                    <a:alpha val="38000"/>
                  </a:srgbClr>
                </a:outerShdw>
              </a:effectLst>
              <a:sp3d/>
            </c:spPr>
            <c:extLst>
              <c:ext xmlns:c16="http://schemas.microsoft.com/office/drawing/2014/chart" uri="{C3380CC4-5D6E-409C-BE32-E72D297353CC}">
                <c16:uniqueId val="{00000005-EA02-4F48-98B1-34D7B8ACE14A}"/>
              </c:ext>
            </c:extLst>
          </c:dPt>
          <c:dPt>
            <c:idx val="3"/>
            <c:bubble3D val="0"/>
            <c:spPr>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a:noFill/>
              </a:ln>
              <a:effectLst>
                <a:outerShdw blurRad="40000" dist="20000" dir="5400000" rotWithShape="0">
                  <a:srgbClr val="000000">
                    <a:alpha val="38000"/>
                  </a:srgbClr>
                </a:outerShdw>
              </a:effectLst>
              <a:sp3d/>
            </c:spPr>
            <c:extLst>
              <c:ext xmlns:c16="http://schemas.microsoft.com/office/drawing/2014/chart" uri="{C3380CC4-5D6E-409C-BE32-E72D297353CC}">
                <c16:uniqueId val="{00000007-EA02-4F48-98B1-34D7B8ACE14A}"/>
              </c:ext>
            </c:extLst>
          </c:dPt>
          <c:dPt>
            <c:idx val="4"/>
            <c:bubble3D val="0"/>
            <c:spPr>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a:noFill/>
              </a:ln>
              <a:effectLst>
                <a:outerShdw blurRad="40000" dist="20000" dir="5400000" rotWithShape="0">
                  <a:srgbClr val="000000">
                    <a:alpha val="38000"/>
                  </a:srgbClr>
                </a:outerShdw>
              </a:effectLst>
              <a:sp3d/>
            </c:spPr>
            <c:extLst>
              <c:ext xmlns:c16="http://schemas.microsoft.com/office/drawing/2014/chart" uri="{C3380CC4-5D6E-409C-BE32-E72D297353CC}">
                <c16:uniqueId val="{00000009-EA02-4F48-98B1-34D7B8ACE14A}"/>
              </c:ext>
            </c:extLst>
          </c:dPt>
          <c:dLbls>
            <c:dLbl>
              <c:idx val="0"/>
              <c:layout>
                <c:manualLayout>
                  <c:x val="0.18146766637105516"/>
                  <c:y val="4.5394858730893918E-2"/>
                </c:manualLayout>
              </c:layout>
              <c:tx>
                <c:rich>
                  <a:bodyPr/>
                  <a:lstStyle/>
                  <a:p>
                    <a:r>
                      <a:rPr lang="ru-RU" sz="1200" dirty="0">
                        <a:latin typeface="Times New Roman" panose="02020603050405020304" pitchFamily="18" charset="0"/>
                        <a:cs typeface="Times New Roman" panose="02020603050405020304" pitchFamily="18" charset="0"/>
                      </a:rPr>
                      <a:t>Общественно-политические науки</a:t>
                    </a:r>
                  </a:p>
                  <a:p>
                    <a:r>
                      <a:rPr lang="ru-RU" sz="1200" dirty="0"/>
                      <a:t>14,4%</a:t>
                    </a:r>
                  </a:p>
                </c:rich>
              </c:tx>
              <c:dLblPos val="bestFit"/>
              <c:showLegendKey val="0"/>
              <c:showVal val="0"/>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EA02-4F48-98B1-34D7B8ACE14A}"/>
                </c:ext>
              </c:extLst>
            </c:dLbl>
            <c:dLbl>
              <c:idx val="1"/>
              <c:layout>
                <c:manualLayout>
                  <c:x val="0.10699363091558947"/>
                  <c:y val="9.8073182028716996E-2"/>
                </c:manualLayout>
              </c:layout>
              <c:tx>
                <c:rich>
                  <a:bodyPr/>
                  <a:lstStyle/>
                  <a:p>
                    <a:r>
                      <a:rPr lang="ru-RU" sz="1200" dirty="0"/>
                      <a:t>Естественные науки</a:t>
                    </a:r>
                    <a:r>
                      <a:rPr lang="ru-RU" sz="1200" baseline="0" dirty="0"/>
                      <a:t> </a:t>
                    </a:r>
                    <a:fld id="{DF600F6A-9E01-4179-BFEF-100153D9ADF8}" type="VALUE">
                      <a:rPr lang="en-US" sz="1200" baseline="0"/>
                      <a:pPr/>
                      <a:t>[ЗНАЧЕНИЕ]</a:t>
                    </a:fld>
                    <a:r>
                      <a:rPr lang="en-US" sz="1200" baseline="0" dirty="0"/>
                      <a:t>%</a:t>
                    </a:r>
                  </a:p>
                </c:rich>
              </c:tx>
              <c:dLblPos val="bestFit"/>
              <c:showLegendKey val="0"/>
              <c:showVal val="1"/>
              <c:showCatName val="1"/>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EA02-4F48-98B1-34D7B8ACE14A}"/>
                </c:ext>
              </c:extLst>
            </c:dLbl>
            <c:dLbl>
              <c:idx val="2"/>
              <c:layout>
                <c:manualLayout>
                  <c:x val="5.0643985201508333E-2"/>
                  <c:y val="0.34545063300910916"/>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ru-RU" sz="1200" dirty="0" err="1">
                        <a:latin typeface="Times New Roman" panose="02020603050405020304" pitchFamily="18" charset="0"/>
                        <a:cs typeface="Times New Roman" panose="02020603050405020304" pitchFamily="18" charset="0"/>
                      </a:rPr>
                      <a:t>Техника,сельское</a:t>
                    </a:r>
                    <a:r>
                      <a:rPr lang="ru-RU" sz="1200" dirty="0">
                        <a:latin typeface="Times New Roman" panose="02020603050405020304" pitchFamily="18" charset="0"/>
                        <a:cs typeface="Times New Roman" panose="02020603050405020304" pitchFamily="18" charset="0"/>
                      </a:rPr>
                      <a:t> хозяйство</a:t>
                    </a:r>
                  </a:p>
                  <a:p>
                    <a:pPr>
                      <a:defRPr>
                        <a:latin typeface="Times New Roman" panose="02020603050405020304" pitchFamily="18" charset="0"/>
                        <a:cs typeface="Times New Roman" panose="02020603050405020304" pitchFamily="18" charset="0"/>
                      </a:defRPr>
                    </a:pPr>
                    <a:r>
                      <a:rPr lang="ru-RU" sz="1200" dirty="0">
                        <a:latin typeface="Times New Roman" panose="02020603050405020304" pitchFamily="18" charset="0"/>
                        <a:cs typeface="Times New Roman" panose="02020603050405020304" pitchFamily="18" charset="0"/>
                      </a:rPr>
                      <a:t>6,0%</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dLblPos val="bestFit"/>
              <c:showLegendKey val="0"/>
              <c:showVal val="0"/>
              <c:showCatName val="1"/>
              <c:showSerName val="0"/>
              <c:showPercent val="0"/>
              <c:showBubbleSize val="0"/>
              <c:extLst>
                <c:ext xmlns:c15="http://schemas.microsoft.com/office/drawing/2012/chart" uri="{CE6537A1-D6FC-4f65-9D91-7224C49458BB}">
                  <c15:layout>
                    <c:manualLayout>
                      <c:w val="0.16946530147895333"/>
                      <c:h val="0.21546587926509186"/>
                    </c:manualLayout>
                  </c15:layout>
                </c:ext>
                <c:ext xmlns:c16="http://schemas.microsoft.com/office/drawing/2014/chart" uri="{C3380CC4-5D6E-409C-BE32-E72D297353CC}">
                  <c16:uniqueId val="{00000005-EA02-4F48-98B1-34D7B8ACE14A}"/>
                </c:ext>
              </c:extLst>
            </c:dLbl>
            <c:dLbl>
              <c:idx val="3"/>
              <c:layout>
                <c:manualLayout>
                  <c:x val="3.3510316418780987E-2"/>
                  <c:y val="0.54492497287535424"/>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ru-RU" sz="1200" dirty="0">
                        <a:latin typeface="Times New Roman" panose="02020603050405020304" pitchFamily="18" charset="0"/>
                        <a:cs typeface="Times New Roman" panose="02020603050405020304" pitchFamily="18" charset="0"/>
                      </a:rPr>
                      <a:t>Искусство, спорт</a:t>
                    </a:r>
                  </a:p>
                  <a:p>
                    <a:pPr>
                      <a:defRPr>
                        <a:latin typeface="Times New Roman" panose="02020603050405020304" pitchFamily="18" charset="0"/>
                        <a:cs typeface="Times New Roman" panose="02020603050405020304" pitchFamily="18" charset="0"/>
                      </a:defRPr>
                    </a:pPr>
                    <a:r>
                      <a:rPr lang="ru-RU" sz="1200" dirty="0">
                        <a:latin typeface="Times New Roman" panose="02020603050405020304" pitchFamily="18" charset="0"/>
                        <a:cs typeface="Times New Roman" panose="02020603050405020304" pitchFamily="18" charset="0"/>
                      </a:rPr>
                      <a:t>4,0</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dLblPos val="bestFit"/>
              <c:showLegendKey val="0"/>
              <c:showVal val="0"/>
              <c:showCatName val="1"/>
              <c:showSerName val="0"/>
              <c:showPercent val="0"/>
              <c:showBubbleSize val="0"/>
              <c:extLst>
                <c:ext xmlns:c15="http://schemas.microsoft.com/office/drawing/2012/chart" uri="{CE6537A1-D6FC-4f65-9D91-7224C49458BB}">
                  <c15:layout>
                    <c:manualLayout>
                      <c:w val="0.16088737201365186"/>
                      <c:h val="0.13710784313725491"/>
                    </c:manualLayout>
                  </c15:layout>
                </c:ext>
                <c:ext xmlns:c16="http://schemas.microsoft.com/office/drawing/2014/chart" uri="{C3380CC4-5D6E-409C-BE32-E72D297353CC}">
                  <c16:uniqueId val="{00000007-EA02-4F48-98B1-34D7B8ACE14A}"/>
                </c:ext>
              </c:extLst>
            </c:dLbl>
            <c:dLbl>
              <c:idx val="4"/>
              <c:layout>
                <c:manualLayout>
                  <c:x val="-6.6687538631049967E-2"/>
                  <c:y val="0.16342461787864734"/>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ru-RU" sz="1200" dirty="0">
                        <a:latin typeface="Times New Roman" panose="02020603050405020304" pitchFamily="18" charset="0"/>
                        <a:cs typeface="Times New Roman" panose="02020603050405020304" pitchFamily="18" charset="0"/>
                      </a:rPr>
                      <a:t>Художественная литература</a:t>
                    </a:r>
                  </a:p>
                  <a:p>
                    <a:pPr>
                      <a:defRPr>
                        <a:latin typeface="Times New Roman" panose="02020603050405020304" pitchFamily="18" charset="0"/>
                        <a:cs typeface="Times New Roman" panose="02020603050405020304" pitchFamily="18" charset="0"/>
                      </a:defRPr>
                    </a:pPr>
                    <a:r>
                      <a:rPr lang="ru-RU" sz="1200" dirty="0">
                        <a:latin typeface="Times New Roman" panose="02020603050405020304" pitchFamily="18" charset="0"/>
                        <a:cs typeface="Times New Roman" panose="02020603050405020304" pitchFamily="18" charset="0"/>
                      </a:rPr>
                      <a:t>70,3%</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dLblPos val="bestFit"/>
              <c:showLegendKey val="0"/>
              <c:showVal val="0"/>
              <c:showCatName val="1"/>
              <c:showSerName val="0"/>
              <c:showPercent val="0"/>
              <c:showBubbleSize val="0"/>
              <c:extLst>
                <c:ext xmlns:c15="http://schemas.microsoft.com/office/drawing/2012/chart" uri="{CE6537A1-D6FC-4f65-9D91-7224C49458BB}">
                  <c15:layout>
                    <c:manualLayout>
                      <c:w val="0.2015584997267833"/>
                      <c:h val="0.19600509495136637"/>
                    </c:manualLayout>
                  </c15:layout>
                </c:ext>
                <c:ext xmlns:c16="http://schemas.microsoft.com/office/drawing/2014/chart" uri="{C3380CC4-5D6E-409C-BE32-E72D297353CC}">
                  <c16:uniqueId val="{00000009-EA02-4F48-98B1-34D7B8ACE14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dLblPos val="inEnd"/>
            <c:showLegendKey val="0"/>
            <c:showVal val="0"/>
            <c:showCatName val="1"/>
            <c:showSerName val="0"/>
            <c:showPercent val="0"/>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Лист1!$A$2:$A$6</c:f>
              <c:strCache>
                <c:ptCount val="5"/>
                <c:pt idx="0">
                  <c:v>опл</c:v>
                </c:pt>
                <c:pt idx="1">
                  <c:v>енл</c:v>
                </c:pt>
                <c:pt idx="2">
                  <c:v>тех. И сельск. Хоз</c:v>
                </c:pt>
                <c:pt idx="3">
                  <c:v>75/85</c:v>
                </c:pt>
                <c:pt idx="4">
                  <c:v>хл+дл</c:v>
                </c:pt>
              </c:strCache>
            </c:strRef>
          </c:cat>
          <c:val>
            <c:numRef>
              <c:f>Лист1!$B$2:$B$6</c:f>
              <c:numCache>
                <c:formatCode>General</c:formatCode>
                <c:ptCount val="5"/>
                <c:pt idx="0">
                  <c:v>14.4</c:v>
                </c:pt>
                <c:pt idx="1">
                  <c:v>5.3</c:v>
                </c:pt>
                <c:pt idx="2">
                  <c:v>0</c:v>
                </c:pt>
                <c:pt idx="3">
                  <c:v>4</c:v>
                </c:pt>
                <c:pt idx="4">
                  <c:v>70.3</c:v>
                </c:pt>
              </c:numCache>
            </c:numRef>
          </c:val>
          <c:extLst>
            <c:ext xmlns:c16="http://schemas.microsoft.com/office/drawing/2014/chart" uri="{C3380CC4-5D6E-409C-BE32-E72D297353CC}">
              <c16:uniqueId val="{0000000A-EA02-4F48-98B1-34D7B8ACE14A}"/>
            </c:ext>
          </c:extLst>
        </c:ser>
        <c:dLbls>
          <c:dLblPos val="in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ru-RU"/>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408598668097079"/>
          <c:y val="5.772005772005772E-2"/>
          <c:w val="0.88734503302768386"/>
          <c:h val="0.61158218859006264"/>
        </c:manualLayout>
      </c:layout>
      <c:lineChart>
        <c:grouping val="stacked"/>
        <c:varyColors val="0"/>
        <c:ser>
          <c:idx val="0"/>
          <c:order val="0"/>
          <c:tx>
            <c:strRef>
              <c:f>Лист1!$B$1</c:f>
              <c:strCache>
                <c:ptCount val="1"/>
                <c:pt idx="0">
                  <c:v>Ряд 1 Поступление</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2"/>
              <c:layout>
                <c:manualLayout>
                  <c:x val="-7.4132251751519926E-2"/>
                  <c:y val="-5.671700128393041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E148-4A66-A400-46EB35C3B7ED}"/>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ru-RU"/>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Лист1!$A$2:$A$5</c:f>
              <c:numCache>
                <c:formatCode>General</c:formatCode>
                <c:ptCount val="3"/>
              </c:numCache>
            </c:numRef>
          </c:cat>
          <c:val>
            <c:numRef>
              <c:f>Лист1!$B$2:$B$5</c:f>
              <c:numCache>
                <c:formatCode>General</c:formatCode>
                <c:ptCount val="3"/>
                <c:pt idx="0">
                  <c:v>118.33</c:v>
                </c:pt>
                <c:pt idx="1">
                  <c:v>110.01</c:v>
                </c:pt>
                <c:pt idx="2">
                  <c:v>130.59</c:v>
                </c:pt>
              </c:numCache>
            </c:numRef>
          </c:val>
          <c:smooth val="0"/>
          <c:extLst>
            <c:ext xmlns:c16="http://schemas.microsoft.com/office/drawing/2014/chart" uri="{C3380CC4-5D6E-409C-BE32-E72D297353CC}">
              <c16:uniqueId val="{00000001-E148-4A66-A400-46EB35C3B7ED}"/>
            </c:ext>
          </c:extLst>
        </c:ser>
        <c:ser>
          <c:idx val="1"/>
          <c:order val="1"/>
          <c:tx>
            <c:strRef>
              <c:f>Лист1!$C$1</c:f>
              <c:strCache>
                <c:ptCount val="1"/>
                <c:pt idx="0">
                  <c:v>Ряд 2 Выбытие</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dLbls>
            <c:dLbl>
              <c:idx val="2"/>
              <c:layout>
                <c:manualLayout>
                  <c:x val="-6.3195924038906906E-2"/>
                  <c:y val="-5.1229959891377227E-2"/>
                </c:manualLayout>
              </c:layout>
              <c:tx>
                <c:rich>
                  <a:bodyPr/>
                  <a:lstStyle/>
                  <a:p>
                    <a:r>
                      <a:rPr lang="en-US"/>
                      <a:t>136,56</a:t>
                    </a:r>
                  </a:p>
                </c:rich>
              </c:tx>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E148-4A66-A400-46EB35C3B7ED}"/>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ru-RU"/>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Лист1!$A$2:$A$5</c:f>
              <c:numCache>
                <c:formatCode>General</c:formatCode>
                <c:ptCount val="3"/>
              </c:numCache>
            </c:numRef>
          </c:cat>
          <c:val>
            <c:numRef>
              <c:f>Лист1!$C$2:$C$5</c:f>
              <c:numCache>
                <c:formatCode>General</c:formatCode>
                <c:ptCount val="3"/>
                <c:pt idx="0">
                  <c:v>171.02</c:v>
                </c:pt>
                <c:pt idx="1">
                  <c:v>138.21</c:v>
                </c:pt>
                <c:pt idx="2">
                  <c:v>136.56</c:v>
                </c:pt>
              </c:numCache>
            </c:numRef>
          </c:val>
          <c:smooth val="0"/>
          <c:extLst>
            <c:ext xmlns:c16="http://schemas.microsoft.com/office/drawing/2014/chart" uri="{C3380CC4-5D6E-409C-BE32-E72D297353CC}">
              <c16:uniqueId val="{00000003-E148-4A66-A400-46EB35C3B7ED}"/>
            </c:ext>
          </c:extLst>
        </c:ser>
        <c:dLbls>
          <c:dLblPos val="t"/>
          <c:showLegendKey val="0"/>
          <c:showVal val="1"/>
          <c:showCatName val="0"/>
          <c:showSerName val="0"/>
          <c:showPercent val="0"/>
          <c:showBubbleSize val="0"/>
        </c:dLbls>
        <c:marker val="1"/>
        <c:smooth val="0"/>
        <c:axId val="1857592784"/>
        <c:axId val="1857577392"/>
      </c:lineChart>
      <c:catAx>
        <c:axId val="1857592784"/>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ru-RU" sz="1400" dirty="0" smtClean="0"/>
                  <a:t>2021 </a:t>
                </a:r>
                <a:r>
                  <a:rPr lang="ru-RU" sz="1400" dirty="0"/>
                  <a:t>год                               </a:t>
                </a:r>
                <a:r>
                  <a:rPr lang="ru-RU" sz="1400" dirty="0" smtClean="0"/>
                  <a:t>  </a:t>
                </a:r>
                <a:r>
                  <a:rPr lang="ru-RU" sz="1400" dirty="0"/>
                  <a:t>2022 год                  </a:t>
                </a:r>
                <a:r>
                  <a:rPr lang="ru-RU" sz="1400" dirty="0" smtClean="0"/>
                  <a:t>                   </a:t>
                </a:r>
                <a:r>
                  <a:rPr lang="ru-RU" sz="1400" dirty="0"/>
                  <a:t>2023 год</a:t>
                </a:r>
              </a:p>
            </c:rich>
          </c:tx>
          <c:layout>
            <c:manualLayout>
              <c:xMode val="edge"/>
              <c:yMode val="edge"/>
              <c:x val="0.17893766745361336"/>
              <c:y val="0.7479842292440718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ru-RU"/>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1857577392"/>
        <c:crossesAt val="350"/>
        <c:auto val="1"/>
        <c:lblAlgn val="ctr"/>
        <c:lblOffset val="100"/>
        <c:noMultiLvlLbl val="0"/>
      </c:catAx>
      <c:valAx>
        <c:axId val="185757739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ru-RU"/>
                  <a:t>тыс. экз.</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ru-RU"/>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crossAx val="1857592784"/>
        <c:crosses val="autoZero"/>
        <c:crossBetween val="between"/>
      </c:valAx>
      <c:spPr>
        <a:noFill/>
        <a:ln>
          <a:noFill/>
        </a:ln>
        <a:effectLst/>
      </c:spPr>
    </c:plotArea>
    <c:legend>
      <c:legendPos val="b"/>
      <c:layout>
        <c:manualLayout>
          <c:xMode val="edge"/>
          <c:yMode val="edge"/>
          <c:x val="0"/>
          <c:y val="0.9092257217847769"/>
          <c:w val="0.79101396179644212"/>
          <c:h val="6.6964754405699281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legend>
    <c:plotVisOnly val="1"/>
    <c:dispBlanksAs val="zero"/>
    <c:showDLblsOverMax val="0"/>
  </c:chart>
  <c:spPr>
    <a:noFill/>
    <a:ln>
      <a:noFill/>
    </a:ln>
    <a:effectLst/>
  </c:spPr>
  <c:txPr>
    <a:bodyPr/>
    <a:lstStyle/>
    <a:p>
      <a:pPr>
        <a:defRPr/>
      </a:pPr>
      <a:endParaRPr lang="ru-RU"/>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7.7187696170748374E-2"/>
          <c:y val="5.2187625924352894E-2"/>
          <c:w val="0.78669316053007565"/>
          <c:h val="0.76402217357685165"/>
        </c:manualLayout>
      </c:layout>
      <c:barChart>
        <c:barDir val="col"/>
        <c:grouping val="clustered"/>
        <c:varyColors val="0"/>
        <c:ser>
          <c:idx val="0"/>
          <c:order val="0"/>
          <c:tx>
            <c:strRef>
              <c:f>Лист1!$B$1</c:f>
              <c:strCache>
                <c:ptCount val="1"/>
                <c:pt idx="0">
                  <c:v>2021г.            </c:v>
                </c:pt>
              </c:strCache>
            </c:strRef>
          </c:tx>
          <c:spPr>
            <a:solidFill>
              <a:srgbClr val="FFC000"/>
            </a:solidFill>
            <a:ln w="25353">
              <a:noFill/>
            </a:ln>
          </c:spPr>
          <c:invertIfNegative val="0"/>
          <c:dLbls>
            <c:spPr>
              <a:noFill/>
              <a:ln w="25353">
                <a:noFill/>
              </a:ln>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Лист1!$A$2</c:f>
              <c:numCache>
                <c:formatCode>General</c:formatCode>
                <c:ptCount val="1"/>
              </c:numCache>
            </c:numRef>
          </c:cat>
          <c:val>
            <c:numRef>
              <c:f>Лист1!$B$2</c:f>
              <c:numCache>
                <c:formatCode>General</c:formatCode>
                <c:ptCount val="1"/>
                <c:pt idx="0">
                  <c:v>12.25</c:v>
                </c:pt>
              </c:numCache>
            </c:numRef>
          </c:val>
          <c:extLst>
            <c:ext xmlns:c16="http://schemas.microsoft.com/office/drawing/2014/chart" uri="{C3380CC4-5D6E-409C-BE32-E72D297353CC}">
              <c16:uniqueId val="{00000000-91F5-4EB9-8D34-1067808D05F8}"/>
            </c:ext>
          </c:extLst>
        </c:ser>
        <c:ser>
          <c:idx val="1"/>
          <c:order val="1"/>
          <c:tx>
            <c:strRef>
              <c:f>Лист1!$C$1</c:f>
              <c:strCache>
                <c:ptCount val="1"/>
                <c:pt idx="0">
                  <c:v>2022 г.</c:v>
                </c:pt>
              </c:strCache>
            </c:strRef>
          </c:tx>
          <c:spPr>
            <a:solidFill>
              <a:srgbClr val="F79646">
                <a:lumMod val="40000"/>
                <a:lumOff val="60000"/>
              </a:srgbClr>
            </a:solidFill>
            <a:ln w="25353">
              <a:noFill/>
            </a:ln>
          </c:spPr>
          <c:invertIfNegative val="0"/>
          <c:dLbls>
            <c:spPr>
              <a:noFill/>
              <a:ln w="25353">
                <a:noFill/>
              </a:ln>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Лист1!$A$2</c:f>
              <c:numCache>
                <c:formatCode>General</c:formatCode>
                <c:ptCount val="1"/>
              </c:numCache>
            </c:numRef>
          </c:cat>
          <c:val>
            <c:numRef>
              <c:f>Лист1!$C$2</c:f>
              <c:numCache>
                <c:formatCode>General</c:formatCode>
                <c:ptCount val="1"/>
                <c:pt idx="0">
                  <c:v>11.15</c:v>
                </c:pt>
              </c:numCache>
            </c:numRef>
          </c:val>
          <c:extLst>
            <c:ext xmlns:c16="http://schemas.microsoft.com/office/drawing/2014/chart" uri="{C3380CC4-5D6E-409C-BE32-E72D297353CC}">
              <c16:uniqueId val="{00000001-91F5-4EB9-8D34-1067808D05F8}"/>
            </c:ext>
          </c:extLst>
        </c:ser>
        <c:ser>
          <c:idx val="2"/>
          <c:order val="2"/>
          <c:tx>
            <c:strRef>
              <c:f>Лист1!$D$1</c:f>
              <c:strCache>
                <c:ptCount val="1"/>
                <c:pt idx="0">
                  <c:v>2023 г.</c:v>
                </c:pt>
              </c:strCache>
            </c:strRef>
          </c:tx>
          <c:spPr>
            <a:solidFill>
              <a:srgbClr val="92D050"/>
            </a:solidFill>
            <a:ln w="25353">
              <a:noFill/>
            </a:ln>
          </c:spPr>
          <c:invertIfNegative val="0"/>
          <c:dLbls>
            <c:dLbl>
              <c:idx val="0"/>
              <c:tx>
                <c:rich>
                  <a:bodyPr rot="0" spcFirstLastPara="1" vertOverflow="ellipsis" vert="horz" wrap="square" lIns="38100" tIns="19050" rIns="38100" bIns="19050" anchor="ctr" anchorCtr="1">
                    <a:noAutofit/>
                  </a:bodyPr>
                  <a:lstStyle/>
                  <a:p>
                    <a:pPr>
                      <a:defRPr sz="14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r>
                      <a:rPr lang="en-US" sz="1400">
                        <a:latin typeface="Times New Roman" panose="02020603050405020304" pitchFamily="18" charset="0"/>
                        <a:cs typeface="Times New Roman" panose="02020603050405020304" pitchFamily="18" charset="0"/>
                      </a:rPr>
                      <a:t>11,14</a:t>
                    </a:r>
                  </a:p>
                </c:rich>
              </c:tx>
              <c:spPr>
                <a:noFill/>
                <a:ln w="25353">
                  <a:noFill/>
                </a:ln>
              </c:sp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2-91F5-4EB9-8D34-1067808D05F8}"/>
                </c:ext>
              </c:extLst>
            </c:dLbl>
            <c:spPr>
              <a:noFill/>
              <a:ln w="25353">
                <a:noFill/>
              </a:ln>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Лист1!$A$2</c:f>
              <c:numCache>
                <c:formatCode>General</c:formatCode>
                <c:ptCount val="1"/>
              </c:numCache>
            </c:numRef>
          </c:cat>
          <c:val>
            <c:numRef>
              <c:f>Лист1!$D$2</c:f>
              <c:numCache>
                <c:formatCode>General</c:formatCode>
                <c:ptCount val="1"/>
                <c:pt idx="0">
                  <c:v>11.15</c:v>
                </c:pt>
              </c:numCache>
            </c:numRef>
          </c:val>
          <c:extLst>
            <c:ext xmlns:c16="http://schemas.microsoft.com/office/drawing/2014/chart" uri="{C3380CC4-5D6E-409C-BE32-E72D297353CC}">
              <c16:uniqueId val="{00000003-91F5-4EB9-8D34-1067808D05F8}"/>
            </c:ext>
          </c:extLst>
        </c:ser>
        <c:dLbls>
          <c:showLegendKey val="0"/>
          <c:showVal val="0"/>
          <c:showCatName val="0"/>
          <c:showSerName val="0"/>
          <c:showPercent val="0"/>
          <c:showBubbleSize val="0"/>
        </c:dLbls>
        <c:gapWidth val="219"/>
        <c:overlap val="-27"/>
        <c:axId val="100883072"/>
        <c:axId val="113230208"/>
      </c:barChart>
      <c:catAx>
        <c:axId val="100883072"/>
        <c:scaling>
          <c:orientation val="minMax"/>
        </c:scaling>
        <c:delete val="0"/>
        <c:axPos val="b"/>
        <c:numFmt formatCode="General" sourceLinked="1"/>
        <c:majorTickMark val="none"/>
        <c:minorTickMark val="none"/>
        <c:tickLblPos val="nextTo"/>
        <c:spPr>
          <a:noFill/>
          <a:ln w="9507" cap="flat" cmpd="sng" algn="ctr">
            <a:solidFill>
              <a:schemeClr val="tx1">
                <a:lumMod val="15000"/>
                <a:lumOff val="85000"/>
              </a:schemeClr>
            </a:solidFill>
            <a:round/>
          </a:ln>
          <a:effectLst/>
        </c:spPr>
        <c:txPr>
          <a:bodyPr rot="-60000000" spcFirstLastPara="1" vertOverflow="ellipsis" vert="horz" wrap="square" anchor="ctr" anchorCtr="1"/>
          <a:lstStyle/>
          <a:p>
            <a:pPr>
              <a:defRPr sz="898" b="0" i="0" u="none" strike="noStrike" kern="1200" baseline="0">
                <a:solidFill>
                  <a:schemeClr val="tx1">
                    <a:lumMod val="65000"/>
                    <a:lumOff val="35000"/>
                  </a:schemeClr>
                </a:solidFill>
                <a:latin typeface="+mn-lt"/>
                <a:ea typeface="+mn-ea"/>
                <a:cs typeface="+mn-cs"/>
              </a:defRPr>
            </a:pPr>
            <a:endParaRPr lang="ru-RU"/>
          </a:p>
        </c:txPr>
        <c:crossAx val="113230208"/>
        <c:crosses val="autoZero"/>
        <c:auto val="1"/>
        <c:lblAlgn val="ctr"/>
        <c:lblOffset val="100"/>
        <c:noMultiLvlLbl val="0"/>
      </c:catAx>
      <c:valAx>
        <c:axId val="113230208"/>
        <c:scaling>
          <c:orientation val="minMax"/>
        </c:scaling>
        <c:delete val="0"/>
        <c:axPos val="l"/>
        <c:majorGridlines>
          <c:spPr>
            <a:ln w="9507" cap="flat" cmpd="sng" algn="ctr">
              <a:solidFill>
                <a:schemeClr val="tx1">
                  <a:lumMod val="15000"/>
                  <a:lumOff val="85000"/>
                </a:schemeClr>
              </a:solidFill>
              <a:round/>
            </a:ln>
            <a:effectLst/>
          </c:spPr>
        </c:majorGridlines>
        <c:numFmt formatCode="General" sourceLinked="1"/>
        <c:majorTickMark val="none"/>
        <c:minorTickMark val="none"/>
        <c:tickLblPos val="nextTo"/>
        <c:spPr>
          <a:ln w="6338">
            <a:noFill/>
          </a:ln>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crossAx val="100883072"/>
        <c:crosses val="autoZero"/>
        <c:crossBetween val="between"/>
      </c:valAx>
      <c:spPr>
        <a:noFill/>
        <a:ln w="25401">
          <a:noFill/>
        </a:ln>
      </c:spPr>
    </c:plotArea>
    <c:legend>
      <c:legendPos val="r"/>
      <c:layout>
        <c:manualLayout>
          <c:xMode val="edge"/>
          <c:yMode val="edge"/>
          <c:x val="0.17116607773851567"/>
          <c:y val="0.87649440371677789"/>
          <c:w val="0.61490389458893924"/>
          <c:h val="8.7649343832020846E-2"/>
        </c:manualLayout>
      </c:layout>
      <c:overlay val="0"/>
      <c:spPr>
        <a:noFill/>
        <a:ln w="25353">
          <a:noFill/>
        </a:ln>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legend>
    <c:plotVisOnly val="1"/>
    <c:dispBlanksAs val="gap"/>
    <c:showDLblsOverMax val="0"/>
  </c:chart>
  <c:spPr>
    <a:solidFill>
      <a:schemeClr val="bg1"/>
    </a:solidFill>
    <a:ln w="9507" cap="flat" cmpd="sng" algn="ctr">
      <a:solidFill>
        <a:schemeClr val="tx1">
          <a:lumMod val="15000"/>
          <a:lumOff val="85000"/>
        </a:schemeClr>
      </a:solidFill>
      <a:round/>
    </a:ln>
    <a:effectLst/>
  </c:spPr>
  <c:txPr>
    <a:bodyPr/>
    <a:lstStyle/>
    <a:p>
      <a:pPr>
        <a:defRPr/>
      </a:pPr>
      <a:endParaRPr lang="ru-RU"/>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1.4300214678375911E-2"/>
          <c:y val="3.2551697446069429E-2"/>
          <c:w val="0.96504391967508107"/>
          <c:h val="0.91048283202330904"/>
        </c:manualLayout>
      </c:layout>
      <c:pie3DChart>
        <c:varyColors val="1"/>
        <c:ser>
          <c:idx val="0"/>
          <c:order val="0"/>
          <c:tx>
            <c:strRef>
              <c:f>Лист1!$B$1</c:f>
              <c:strCache>
                <c:ptCount val="1"/>
                <c:pt idx="0">
                  <c:v>Продажи</c:v>
                </c:pt>
              </c:strCache>
            </c:strRef>
          </c:tx>
          <c:dPt>
            <c:idx val="0"/>
            <c:bubble3D val="0"/>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a:noFill/>
              </a:ln>
              <a:effectLst>
                <a:outerShdw blurRad="40000" dist="20000" dir="5400000" rotWithShape="0">
                  <a:srgbClr val="000000">
                    <a:alpha val="38000"/>
                  </a:srgbClr>
                </a:outerShdw>
              </a:effectLst>
              <a:sp3d/>
            </c:spPr>
            <c:extLst>
              <c:ext xmlns:c16="http://schemas.microsoft.com/office/drawing/2014/chart" uri="{C3380CC4-5D6E-409C-BE32-E72D297353CC}">
                <c16:uniqueId val="{00000001-29E7-4B78-8B50-522B4D85DED8}"/>
              </c:ext>
            </c:extLst>
          </c:dPt>
          <c:dPt>
            <c:idx val="1"/>
            <c:bubble3D val="0"/>
            <c:spPr>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a:noFill/>
              </a:ln>
              <a:effectLst>
                <a:outerShdw blurRad="40000" dist="20000" dir="5400000" rotWithShape="0">
                  <a:srgbClr val="000000">
                    <a:alpha val="38000"/>
                  </a:srgbClr>
                </a:outerShdw>
              </a:effectLst>
              <a:sp3d/>
            </c:spPr>
            <c:extLst>
              <c:ext xmlns:c16="http://schemas.microsoft.com/office/drawing/2014/chart" uri="{C3380CC4-5D6E-409C-BE32-E72D297353CC}">
                <c16:uniqueId val="{00000003-29E7-4B78-8B50-522B4D85DED8}"/>
              </c:ext>
            </c:extLst>
          </c:dPt>
          <c:dPt>
            <c:idx val="2"/>
            <c:bubble3D val="0"/>
            <c:spPr>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a:noFill/>
              </a:ln>
              <a:effectLst>
                <a:outerShdw blurRad="40000" dist="20000" dir="5400000" rotWithShape="0">
                  <a:srgbClr val="000000">
                    <a:alpha val="38000"/>
                  </a:srgbClr>
                </a:outerShdw>
              </a:effectLst>
              <a:sp3d/>
            </c:spPr>
            <c:extLst>
              <c:ext xmlns:c16="http://schemas.microsoft.com/office/drawing/2014/chart" uri="{C3380CC4-5D6E-409C-BE32-E72D297353CC}">
                <c16:uniqueId val="{00000005-29E7-4B78-8B50-522B4D85DED8}"/>
              </c:ext>
            </c:extLst>
          </c:dPt>
          <c:dPt>
            <c:idx val="3"/>
            <c:bubble3D val="0"/>
            <c:spPr>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a:noFill/>
              </a:ln>
              <a:effectLst>
                <a:outerShdw blurRad="40000" dist="20000" dir="5400000" rotWithShape="0">
                  <a:srgbClr val="000000">
                    <a:alpha val="38000"/>
                  </a:srgbClr>
                </a:outerShdw>
              </a:effectLst>
              <a:sp3d/>
            </c:spPr>
            <c:extLst>
              <c:ext xmlns:c16="http://schemas.microsoft.com/office/drawing/2014/chart" uri="{C3380CC4-5D6E-409C-BE32-E72D297353CC}">
                <c16:uniqueId val="{00000007-29E7-4B78-8B50-522B4D85DED8}"/>
              </c:ext>
            </c:extLst>
          </c:dPt>
          <c:dPt>
            <c:idx val="4"/>
            <c:bubble3D val="0"/>
            <c:spPr>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a:noFill/>
              </a:ln>
              <a:effectLst>
                <a:outerShdw blurRad="40000" dist="20000" dir="5400000" rotWithShape="0">
                  <a:srgbClr val="000000">
                    <a:alpha val="38000"/>
                  </a:srgbClr>
                </a:outerShdw>
              </a:effectLst>
              <a:sp3d/>
            </c:spPr>
            <c:extLst>
              <c:ext xmlns:c16="http://schemas.microsoft.com/office/drawing/2014/chart" uri="{C3380CC4-5D6E-409C-BE32-E72D297353CC}">
                <c16:uniqueId val="{00000009-29E7-4B78-8B50-522B4D85DED8}"/>
              </c:ext>
            </c:extLst>
          </c:dPt>
          <c:dLbls>
            <c:dLbl>
              <c:idx val="0"/>
              <c:layout>
                <c:manualLayout>
                  <c:x val="0.18146766637105516"/>
                  <c:y val="4.5394858730893918E-2"/>
                </c:manualLayout>
              </c:layout>
              <c:tx>
                <c:rich>
                  <a:bodyPr/>
                  <a:lstStyle/>
                  <a:p>
                    <a:r>
                      <a:rPr lang="ru-RU" sz="1400" dirty="0">
                        <a:latin typeface="Times New Roman" panose="02020603050405020304" pitchFamily="18" charset="0"/>
                        <a:cs typeface="Times New Roman" panose="02020603050405020304" pitchFamily="18" charset="0"/>
                      </a:rPr>
                      <a:t>Общественно-политические науки</a:t>
                    </a:r>
                  </a:p>
                  <a:p>
                    <a:r>
                      <a:rPr lang="ru-RU" sz="1400" dirty="0">
                        <a:latin typeface="Times New Roman" panose="02020603050405020304" pitchFamily="18" charset="0"/>
                        <a:cs typeface="Times New Roman" panose="02020603050405020304" pitchFamily="18" charset="0"/>
                      </a:rPr>
                      <a:t>13 %</a:t>
                    </a:r>
                  </a:p>
                </c:rich>
              </c:tx>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9E7-4B78-8B50-522B4D85DED8}"/>
                </c:ext>
              </c:extLst>
            </c:dLbl>
            <c:dLbl>
              <c:idx val="1"/>
              <c:layout>
                <c:manualLayout>
                  <c:x val="8.0612059228037408E-2"/>
                  <c:y val="0.14374394994735384"/>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ru-RU" sz="1400" dirty="0">
                        <a:latin typeface="Times New Roman" panose="02020603050405020304" pitchFamily="18" charset="0"/>
                        <a:cs typeface="Times New Roman" panose="02020603050405020304" pitchFamily="18" charset="0"/>
                      </a:rPr>
                      <a:t>Естественные науки</a:t>
                    </a:r>
                    <a:r>
                      <a:rPr lang="ru-RU" sz="1400" baseline="0" dirty="0">
                        <a:latin typeface="Times New Roman" panose="02020603050405020304" pitchFamily="18" charset="0"/>
                        <a:cs typeface="Times New Roman" panose="02020603050405020304" pitchFamily="18" charset="0"/>
                      </a:rPr>
                      <a:t> 6,5%</a:t>
                    </a:r>
                  </a:p>
                </c:rich>
              </c:tx>
              <c:spPr>
                <a:noFill/>
                <a:ln>
                  <a:noFill/>
                </a:ln>
                <a:effectLst/>
              </c:spPr>
              <c:dLblPos val="bestFit"/>
              <c:showLegendKey val="0"/>
              <c:showVal val="1"/>
              <c:showCatName val="1"/>
              <c:showSerName val="0"/>
              <c:showPercent val="0"/>
              <c:showBubbleSize val="0"/>
              <c:extLst>
                <c:ext xmlns:c15="http://schemas.microsoft.com/office/drawing/2012/chart" uri="{CE6537A1-D6FC-4f65-9D91-7224C49458BB}">
                  <c15:layout>
                    <c:manualLayout>
                      <c:w val="0.17571287577242373"/>
                      <c:h val="0.2239896625242698"/>
                    </c:manualLayout>
                  </c15:layout>
                </c:ext>
                <c:ext xmlns:c16="http://schemas.microsoft.com/office/drawing/2014/chart" uri="{C3380CC4-5D6E-409C-BE32-E72D297353CC}">
                  <c16:uniqueId val="{00000003-29E7-4B78-8B50-522B4D85DED8}"/>
                </c:ext>
              </c:extLst>
            </c:dLbl>
            <c:dLbl>
              <c:idx val="2"/>
              <c:layout>
                <c:manualLayout>
                  <c:x val="5.0643985201508333E-2"/>
                  <c:y val="0.34545063300910916"/>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ru-RU" sz="1400" dirty="0" err="1" smtClean="0">
                        <a:latin typeface="Times New Roman" panose="02020603050405020304" pitchFamily="18" charset="0"/>
                        <a:cs typeface="Times New Roman" panose="02020603050405020304" pitchFamily="18" charset="0"/>
                      </a:rPr>
                      <a:t>Техника,сельское</a:t>
                    </a:r>
                    <a:r>
                      <a:rPr lang="ru-RU" sz="1400" dirty="0" smtClean="0">
                        <a:latin typeface="Times New Roman" panose="02020603050405020304" pitchFamily="18" charset="0"/>
                        <a:cs typeface="Times New Roman" panose="02020603050405020304" pitchFamily="18" charset="0"/>
                      </a:rPr>
                      <a:t> хозяйство</a:t>
                    </a:r>
                  </a:p>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ru-RU" sz="1400" dirty="0" smtClean="0">
                        <a:latin typeface="Times New Roman" panose="02020603050405020304" pitchFamily="18" charset="0"/>
                        <a:cs typeface="Times New Roman" panose="02020603050405020304" pitchFamily="18" charset="0"/>
                      </a:rPr>
                      <a:t>6,0%</a:t>
                    </a:r>
                    <a:endParaRPr lang="ru-RU" sz="1400" dirty="0">
                      <a:latin typeface="Times New Roman" panose="02020603050405020304" pitchFamily="18" charset="0"/>
                      <a:cs typeface="Times New Roman" panose="02020603050405020304" pitchFamily="18" charset="0"/>
                    </a:endParaRPr>
                  </a:p>
                </c:rich>
              </c:tx>
              <c:spPr>
                <a:noFill/>
                <a:ln>
                  <a:noFill/>
                </a:ln>
                <a:effectLst/>
              </c:spPr>
              <c:dLblPos val="bestFit"/>
              <c:showLegendKey val="0"/>
              <c:showVal val="0"/>
              <c:showCatName val="1"/>
              <c:showSerName val="0"/>
              <c:showPercent val="0"/>
              <c:showBubbleSize val="0"/>
              <c:extLst>
                <c:ext xmlns:c15="http://schemas.microsoft.com/office/drawing/2012/chart" uri="{CE6537A1-D6FC-4f65-9D91-7224C49458BB}">
                  <c15:layout>
                    <c:manualLayout>
                      <c:w val="0.16946530147895333"/>
                      <c:h val="0.21546587926509186"/>
                    </c:manualLayout>
                  </c15:layout>
                </c:ext>
                <c:ext xmlns:c16="http://schemas.microsoft.com/office/drawing/2014/chart" uri="{C3380CC4-5D6E-409C-BE32-E72D297353CC}">
                  <c16:uniqueId val="{00000005-29E7-4B78-8B50-522B4D85DED8}"/>
                </c:ext>
              </c:extLst>
            </c:dLbl>
            <c:dLbl>
              <c:idx val="3"/>
              <c:layout>
                <c:manualLayout>
                  <c:x val="4.9592257147138476E-2"/>
                  <c:y val="0.59986623964176244"/>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ru-RU" sz="1400" dirty="0">
                        <a:latin typeface="Times New Roman" panose="02020603050405020304" pitchFamily="18" charset="0"/>
                        <a:cs typeface="Times New Roman" panose="02020603050405020304" pitchFamily="18" charset="0"/>
                      </a:rPr>
                      <a:t>Искусство, спорт</a:t>
                    </a:r>
                  </a:p>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ru-RU" sz="1400" dirty="0" smtClean="0">
                        <a:latin typeface="Times New Roman" panose="02020603050405020304" pitchFamily="18" charset="0"/>
                        <a:cs typeface="Times New Roman" panose="02020603050405020304" pitchFamily="18" charset="0"/>
                      </a:rPr>
                      <a:t>5,5%</a:t>
                    </a:r>
                    <a:endParaRPr lang="ru-RU" sz="1400" dirty="0">
                      <a:latin typeface="Times New Roman" panose="02020603050405020304" pitchFamily="18" charset="0"/>
                      <a:cs typeface="Times New Roman" panose="02020603050405020304" pitchFamily="18" charset="0"/>
                    </a:endParaRPr>
                  </a:p>
                </c:rich>
              </c:tx>
              <c:spPr>
                <a:noFill/>
                <a:ln>
                  <a:noFill/>
                </a:ln>
                <a:effectLst/>
              </c:spPr>
              <c:dLblPos val="bestFit"/>
              <c:showLegendKey val="0"/>
              <c:showVal val="0"/>
              <c:showCatName val="1"/>
              <c:showSerName val="0"/>
              <c:showPercent val="0"/>
              <c:showBubbleSize val="0"/>
              <c:extLst>
                <c:ext xmlns:c15="http://schemas.microsoft.com/office/drawing/2012/chart" uri="{CE6537A1-D6FC-4f65-9D91-7224C49458BB}">
                  <c15:layout>
                    <c:manualLayout>
                      <c:w val="0.1608874157660643"/>
                      <c:h val="0.2469900831124584"/>
                    </c:manualLayout>
                  </c15:layout>
                </c:ext>
                <c:ext xmlns:c16="http://schemas.microsoft.com/office/drawing/2014/chart" uri="{C3380CC4-5D6E-409C-BE32-E72D297353CC}">
                  <c16:uniqueId val="{00000007-29E7-4B78-8B50-522B4D85DED8}"/>
                </c:ext>
              </c:extLst>
            </c:dLbl>
            <c:dLbl>
              <c:idx val="4"/>
              <c:tx>
                <c:rich>
                  <a:bodyPr rot="0" spcFirstLastPara="1" vertOverflow="ellipsis" vert="horz" wrap="square" lIns="38100" tIns="19050" rIns="38100" bIns="19050" anchor="ctr" anchorCtr="1">
                    <a:noAutofit/>
                  </a:bodyPr>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ru-RU" sz="1400" dirty="0">
                        <a:latin typeface="Times New Roman" panose="02020603050405020304" pitchFamily="18" charset="0"/>
                        <a:cs typeface="Times New Roman" panose="02020603050405020304" pitchFamily="18" charset="0"/>
                      </a:rPr>
                      <a:t>Художественная литература</a:t>
                    </a:r>
                  </a:p>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ru-RU" sz="1400" dirty="0">
                        <a:latin typeface="Times New Roman" panose="02020603050405020304" pitchFamily="18" charset="0"/>
                        <a:cs typeface="Times New Roman" panose="02020603050405020304" pitchFamily="18" charset="0"/>
                      </a:rPr>
                      <a:t>69 %</a:t>
                    </a:r>
                  </a:p>
                </c:rich>
              </c:tx>
              <c:spPr>
                <a:noFill/>
                <a:ln>
                  <a:noFill/>
                </a:ln>
                <a:effectLst/>
              </c:spPr>
              <c:dLblPos val="outEnd"/>
              <c:showLegendKey val="0"/>
              <c:showVal val="0"/>
              <c:showCatName val="1"/>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0.2684918390293799"/>
                      <c:h val="0.2494365705397813"/>
                    </c:manualLayout>
                  </c15:layout>
                </c:ext>
                <c:ext xmlns:c16="http://schemas.microsoft.com/office/drawing/2014/chart" uri="{C3380CC4-5D6E-409C-BE32-E72D297353CC}">
                  <c16:uniqueId val="{00000009-29E7-4B78-8B50-522B4D85DED8}"/>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dLblPos val="inEnd"/>
            <c:showLegendKey val="0"/>
            <c:showVal val="0"/>
            <c:showCatName val="1"/>
            <c:showSerName val="0"/>
            <c:showPercent val="0"/>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Лист1!$A$2:$A$6</c:f>
              <c:strCache>
                <c:ptCount val="5"/>
                <c:pt idx="0">
                  <c:v>опл</c:v>
                </c:pt>
                <c:pt idx="1">
                  <c:v>енл</c:v>
                </c:pt>
                <c:pt idx="2">
                  <c:v>тех. И сельск. Хоз</c:v>
                </c:pt>
                <c:pt idx="3">
                  <c:v>75/85</c:v>
                </c:pt>
                <c:pt idx="4">
                  <c:v>хл+дл</c:v>
                </c:pt>
              </c:strCache>
            </c:strRef>
          </c:cat>
          <c:val>
            <c:numRef>
              <c:f>Лист1!$B$2:$B$6</c:f>
              <c:numCache>
                <c:formatCode>General</c:formatCode>
                <c:ptCount val="5"/>
                <c:pt idx="0">
                  <c:v>14.4</c:v>
                </c:pt>
                <c:pt idx="1">
                  <c:v>5.3</c:v>
                </c:pt>
                <c:pt idx="2">
                  <c:v>0</c:v>
                </c:pt>
                <c:pt idx="3">
                  <c:v>4</c:v>
                </c:pt>
                <c:pt idx="4">
                  <c:v>70.3</c:v>
                </c:pt>
              </c:numCache>
            </c:numRef>
          </c:val>
          <c:extLst>
            <c:ext xmlns:c16="http://schemas.microsoft.com/office/drawing/2014/chart" uri="{C3380CC4-5D6E-409C-BE32-E72D297353CC}">
              <c16:uniqueId val="{0000000A-29E7-4B78-8B50-522B4D85DED8}"/>
            </c:ext>
          </c:extLst>
        </c:ser>
        <c:dLbls>
          <c:dLblPos val="in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ru-RU"/>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6.3422477712435976E-2"/>
          <c:y val="3.3126293995859216E-2"/>
          <c:w val="0.79699077114574779"/>
          <c:h val="0.69532162742071812"/>
        </c:manualLayout>
      </c:layout>
      <c:barChart>
        <c:barDir val="col"/>
        <c:grouping val="clustered"/>
        <c:varyColors val="0"/>
        <c:ser>
          <c:idx val="0"/>
          <c:order val="0"/>
          <c:tx>
            <c:strRef>
              <c:f>Лист1!$B$1</c:f>
              <c:strCache>
                <c:ptCount val="1"/>
                <c:pt idx="0">
                  <c:v>2021 г.</c:v>
                </c:pt>
              </c:strCache>
            </c:strRef>
          </c:tx>
          <c:spPr>
            <a:solidFill>
              <a:srgbClr val="92D050"/>
            </a:solidFill>
            <a:ln w="25344">
              <a:noFill/>
            </a:ln>
          </c:spPr>
          <c:invertIfNegative val="0"/>
          <c:dLbls>
            <c:spPr>
              <a:noFill/>
              <a:ln w="25344">
                <a:noFill/>
              </a:ln>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Лист1!$A$2</c:f>
              <c:numCache>
                <c:formatCode>General</c:formatCode>
                <c:ptCount val="1"/>
              </c:numCache>
            </c:numRef>
          </c:cat>
          <c:val>
            <c:numRef>
              <c:f>Лист1!$B$2</c:f>
              <c:numCache>
                <c:formatCode>General</c:formatCode>
                <c:ptCount val="1"/>
                <c:pt idx="0">
                  <c:v>42.37</c:v>
                </c:pt>
              </c:numCache>
            </c:numRef>
          </c:val>
          <c:extLst>
            <c:ext xmlns:c16="http://schemas.microsoft.com/office/drawing/2014/chart" uri="{C3380CC4-5D6E-409C-BE32-E72D297353CC}">
              <c16:uniqueId val="{00000000-3035-4EA8-8860-E9B9A28B9795}"/>
            </c:ext>
          </c:extLst>
        </c:ser>
        <c:ser>
          <c:idx val="1"/>
          <c:order val="1"/>
          <c:tx>
            <c:strRef>
              <c:f>Лист1!$C$1</c:f>
              <c:strCache>
                <c:ptCount val="1"/>
                <c:pt idx="0">
                  <c:v>2022 г.</c:v>
                </c:pt>
              </c:strCache>
            </c:strRef>
          </c:tx>
          <c:invertIfNegative val="0"/>
          <c:dLbls>
            <c:spPr>
              <a:noFill/>
              <a:ln w="25344">
                <a:noFill/>
              </a:ln>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Лист1!$A$2</c:f>
              <c:numCache>
                <c:formatCode>General</c:formatCode>
                <c:ptCount val="1"/>
              </c:numCache>
            </c:numRef>
          </c:cat>
          <c:val>
            <c:numRef>
              <c:f>Лист1!$C$2</c:f>
              <c:numCache>
                <c:formatCode>General</c:formatCode>
                <c:ptCount val="1"/>
                <c:pt idx="0">
                  <c:v>43.22</c:v>
                </c:pt>
              </c:numCache>
            </c:numRef>
          </c:val>
          <c:extLst>
            <c:ext xmlns:c16="http://schemas.microsoft.com/office/drawing/2014/chart" uri="{C3380CC4-5D6E-409C-BE32-E72D297353CC}">
              <c16:uniqueId val="{00000001-3035-4EA8-8860-E9B9A28B9795}"/>
            </c:ext>
          </c:extLst>
        </c:ser>
        <c:ser>
          <c:idx val="2"/>
          <c:order val="2"/>
          <c:tx>
            <c:strRef>
              <c:f>Лист1!$D$1</c:f>
              <c:strCache>
                <c:ptCount val="1"/>
                <c:pt idx="0">
                  <c:v>2023 г.</c:v>
                </c:pt>
              </c:strCache>
            </c:strRef>
          </c:tx>
          <c:spPr>
            <a:solidFill>
              <a:srgbClr val="4BACC6">
                <a:lumMod val="60000"/>
                <a:lumOff val="40000"/>
              </a:srgbClr>
            </a:solidFill>
            <a:ln w="25344">
              <a:noFill/>
            </a:ln>
          </c:spPr>
          <c:invertIfNegative val="0"/>
          <c:dLbls>
            <c:dLbl>
              <c:idx val="0"/>
              <c:tx>
                <c:rich>
                  <a:bodyPr/>
                  <a:lstStyle/>
                  <a:p>
                    <a:r>
                      <a:rPr lang="en-US" dirty="0" smtClean="0"/>
                      <a:t>50,30</a:t>
                    </a:r>
                    <a:endParaRPr lang="en-US" dirty="0"/>
                  </a:p>
                </c:rich>
              </c:tx>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035-4EA8-8860-E9B9A28B9795}"/>
                </c:ext>
              </c:extLst>
            </c:dLbl>
            <c:spPr>
              <a:noFill/>
              <a:ln w="25344">
                <a:noFill/>
              </a:ln>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Лист1!$A$2</c:f>
              <c:numCache>
                <c:formatCode>General</c:formatCode>
                <c:ptCount val="1"/>
              </c:numCache>
            </c:numRef>
          </c:cat>
          <c:val>
            <c:numRef>
              <c:f>Лист1!$D$2</c:f>
              <c:numCache>
                <c:formatCode>General</c:formatCode>
                <c:ptCount val="1"/>
                <c:pt idx="0">
                  <c:v>50.3</c:v>
                </c:pt>
              </c:numCache>
            </c:numRef>
          </c:val>
          <c:extLst>
            <c:ext xmlns:c16="http://schemas.microsoft.com/office/drawing/2014/chart" uri="{C3380CC4-5D6E-409C-BE32-E72D297353CC}">
              <c16:uniqueId val="{00000003-3035-4EA8-8860-E9B9A28B9795}"/>
            </c:ext>
          </c:extLst>
        </c:ser>
        <c:dLbls>
          <c:showLegendKey val="0"/>
          <c:showVal val="0"/>
          <c:showCatName val="0"/>
          <c:showSerName val="0"/>
          <c:showPercent val="0"/>
          <c:showBubbleSize val="0"/>
        </c:dLbls>
        <c:gapWidth val="219"/>
        <c:overlap val="-29"/>
        <c:axId val="81863808"/>
        <c:axId val="81865344"/>
      </c:barChart>
      <c:catAx>
        <c:axId val="81863808"/>
        <c:scaling>
          <c:orientation val="minMax"/>
        </c:scaling>
        <c:delete val="0"/>
        <c:axPos val="b"/>
        <c:numFmt formatCode="General" sourceLinked="1"/>
        <c:majorTickMark val="none"/>
        <c:minorTickMark val="none"/>
        <c:tickLblPos val="nextTo"/>
        <c:spPr>
          <a:noFill/>
          <a:ln w="9504" cap="flat" cmpd="sng" algn="ctr">
            <a:solidFill>
              <a:schemeClr val="tx1">
                <a:lumMod val="15000"/>
                <a:lumOff val="85000"/>
              </a:schemeClr>
            </a:solidFill>
            <a:round/>
          </a:ln>
          <a:effectLst/>
        </c:spPr>
        <c:txPr>
          <a:bodyPr rot="-60000000" spcFirstLastPara="1" vertOverflow="ellipsis" vert="horz" wrap="square" anchor="ctr" anchorCtr="1"/>
          <a:lstStyle/>
          <a:p>
            <a:pPr>
              <a:defRPr sz="898" b="0" i="0" u="none" strike="noStrike" kern="1200" baseline="0">
                <a:solidFill>
                  <a:schemeClr val="tx1">
                    <a:lumMod val="65000"/>
                    <a:lumOff val="35000"/>
                  </a:schemeClr>
                </a:solidFill>
                <a:latin typeface="+mn-lt"/>
                <a:ea typeface="+mn-ea"/>
                <a:cs typeface="+mn-cs"/>
              </a:defRPr>
            </a:pPr>
            <a:endParaRPr lang="ru-RU"/>
          </a:p>
        </c:txPr>
        <c:crossAx val="81865344"/>
        <c:crosses val="autoZero"/>
        <c:auto val="1"/>
        <c:lblAlgn val="ctr"/>
        <c:lblOffset val="100"/>
        <c:noMultiLvlLbl val="0"/>
      </c:catAx>
      <c:valAx>
        <c:axId val="81865344"/>
        <c:scaling>
          <c:orientation val="minMax"/>
        </c:scaling>
        <c:delete val="0"/>
        <c:axPos val="l"/>
        <c:majorGridlines>
          <c:spPr>
            <a:ln w="9504" cap="flat" cmpd="sng" algn="ctr">
              <a:solidFill>
                <a:schemeClr val="tx1">
                  <a:lumMod val="15000"/>
                  <a:lumOff val="85000"/>
                </a:schemeClr>
              </a:solidFill>
              <a:round/>
            </a:ln>
            <a:effectLst/>
          </c:spPr>
        </c:majorGridlines>
        <c:numFmt formatCode="General" sourceLinked="1"/>
        <c:majorTickMark val="none"/>
        <c:minorTickMark val="none"/>
        <c:tickLblPos val="nextTo"/>
        <c:spPr>
          <a:ln w="6336">
            <a:noFill/>
          </a:ln>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crossAx val="81863808"/>
        <c:crosses val="autoZero"/>
        <c:crossBetween val="between"/>
      </c:valAx>
    </c:plotArea>
    <c:legend>
      <c:legendPos val="r"/>
      <c:layout>
        <c:manualLayout>
          <c:xMode val="edge"/>
          <c:yMode val="edge"/>
          <c:x val="0.15662452404717014"/>
          <c:y val="0.86032288973989179"/>
          <c:w val="0.63778010863089374"/>
          <c:h val="9.4115621165839256E-2"/>
        </c:manualLayout>
      </c:layout>
      <c:overlay val="0"/>
      <c:spPr>
        <a:noFill/>
        <a:ln w="25344">
          <a:noFill/>
        </a:ln>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legend>
    <c:plotVisOnly val="1"/>
    <c:dispBlanksAs val="gap"/>
    <c:showDLblsOverMax val="0"/>
  </c:chart>
  <c:spPr>
    <a:solidFill>
      <a:schemeClr val="bg1"/>
    </a:solidFill>
    <a:ln w="9504" cap="flat" cmpd="sng" algn="ctr">
      <a:solidFill>
        <a:schemeClr val="tx1">
          <a:lumMod val="15000"/>
          <a:lumOff val="85000"/>
        </a:schemeClr>
      </a:solidFill>
      <a:round/>
    </a:ln>
    <a:effectLst/>
  </c:spPr>
  <c:txPr>
    <a:bodyPr/>
    <a:lstStyle/>
    <a:p>
      <a:pPr>
        <a:defRPr/>
      </a:pPr>
      <a:endParaRPr lang="ru-RU"/>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5">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65000"/>
        <a:lumOff val="3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fillRef idx="2">
      <cs:styleClr val="auto"/>
    </cs:fillRef>
    <cs:effectRef idx="1"/>
    <cs:fontRef idx="minor">
      <a:schemeClr val="dk1"/>
    </cs:fontRef>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98942B-CE97-45E2-A303-CA615484B6C7}" type="datetimeFigureOut">
              <a:rPr lang="ru-RU" smtClean="0"/>
              <a:t>15.05.2024</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EEE5C1-9E44-4643-ACEA-56DFEC09F2DA}" type="slidenum">
              <a:rPr lang="ru-RU" smtClean="0"/>
              <a:t>‹#›</a:t>
            </a:fld>
            <a:endParaRPr lang="ru-RU"/>
          </a:p>
        </p:txBody>
      </p:sp>
    </p:spTree>
    <p:extLst>
      <p:ext uri="{BB962C8B-B14F-4D97-AF65-F5344CB8AC3E}">
        <p14:creationId xmlns:p14="http://schemas.microsoft.com/office/powerpoint/2010/main" val="12867956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4EEE5C1-9E44-4643-ACEA-56DFEC09F2DA}" type="slidenum">
              <a:rPr lang="ru-RU" smtClean="0"/>
              <a:t>16</a:t>
            </a:fld>
            <a:endParaRPr lang="ru-RU"/>
          </a:p>
        </p:txBody>
      </p:sp>
    </p:spTree>
    <p:extLst>
      <p:ext uri="{BB962C8B-B14F-4D97-AF65-F5344CB8AC3E}">
        <p14:creationId xmlns:p14="http://schemas.microsoft.com/office/powerpoint/2010/main" val="1363390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E5BA3A7-E75E-4151-BE45-BDBB29EBA4C9}" type="datetimeFigureOut">
              <a:rPr lang="ru-RU" smtClean="0"/>
              <a:pPr/>
              <a:t>15.05.2024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C6541C-A806-4640-B25D-32D38F2D70C1}"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E5BA3A7-E75E-4151-BE45-BDBB29EBA4C9}" type="datetimeFigureOut">
              <a:rPr lang="ru-RU" smtClean="0"/>
              <a:pPr/>
              <a:t>15.05.2024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C6541C-A806-4640-B25D-32D38F2D70C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E5BA3A7-E75E-4151-BE45-BDBB29EBA4C9}" type="datetimeFigureOut">
              <a:rPr lang="ru-RU" smtClean="0"/>
              <a:pPr/>
              <a:t>15.05.2024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C6541C-A806-4640-B25D-32D38F2D70C1}"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latin typeface="Open Sans" pitchFamily="34" charset="0"/>
              </a:defRPr>
            </a:lvl1pPr>
          </a:lstStyle>
          <a:p>
            <a:endParaRPr lang="ru-RU"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latin typeface="Open Sans" pitchFamily="34" charset="0"/>
              </a:defRPr>
            </a:lvl1pPr>
          </a:lstStyle>
          <a:p>
            <a:fld id="{1D8BD707-D9CF-40AE-B4C6-C98DA3205C09}" type="datetimeFigureOut">
              <a:rPr lang="en-US" smtClean="0"/>
              <a:pPr/>
              <a:t>5/15/2024</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latin typeface="Open Sans" pitchFamily="34" charset="0"/>
              </a:defRPr>
            </a:lvl1pPr>
          </a:lstStyle>
          <a:p>
            <a:fld id="{B6F15528-21DE-4FAA-801E-634DDDAF4B2B}"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E5BA3A7-E75E-4151-BE45-BDBB29EBA4C9}" type="datetimeFigureOut">
              <a:rPr lang="ru-RU" smtClean="0"/>
              <a:pPr/>
              <a:t>15.05.2024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C6541C-A806-4640-B25D-32D38F2D70C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E5BA3A7-E75E-4151-BE45-BDBB29EBA4C9}" type="datetimeFigureOut">
              <a:rPr lang="ru-RU" smtClean="0"/>
              <a:pPr/>
              <a:t>15.05.2024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C6541C-A806-4640-B25D-32D38F2D70C1}"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E5BA3A7-E75E-4151-BE45-BDBB29EBA4C9}" type="datetimeFigureOut">
              <a:rPr lang="ru-RU" smtClean="0"/>
              <a:pPr/>
              <a:t>15.05.2024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C6541C-A806-4640-B25D-32D38F2D70C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E5BA3A7-E75E-4151-BE45-BDBB29EBA4C9}" type="datetimeFigureOut">
              <a:rPr lang="ru-RU" smtClean="0"/>
              <a:pPr/>
              <a:t>15.05.2024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C6541C-A806-4640-B25D-32D38F2D70C1}"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E5BA3A7-E75E-4151-BE45-BDBB29EBA4C9}" type="datetimeFigureOut">
              <a:rPr lang="ru-RU" smtClean="0"/>
              <a:pPr/>
              <a:t>15.05.2024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C6541C-A806-4640-B25D-32D38F2D70C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E5BA3A7-E75E-4151-BE45-BDBB29EBA4C9}" type="datetimeFigureOut">
              <a:rPr lang="ru-RU" smtClean="0"/>
              <a:pPr/>
              <a:t>15.05.2024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C6541C-A806-4640-B25D-32D38F2D70C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E5BA3A7-E75E-4151-BE45-BDBB29EBA4C9}" type="datetimeFigureOut">
              <a:rPr lang="ru-RU" smtClean="0"/>
              <a:pPr/>
              <a:t>15.05.2024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C6541C-A806-4640-B25D-32D38F2D70C1}"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E5BA3A7-E75E-4151-BE45-BDBB29EBA4C9}" type="datetimeFigureOut">
              <a:rPr lang="ru-RU" smtClean="0"/>
              <a:pPr/>
              <a:t>15.05.2024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C6541C-A806-4640-B25D-32D38F2D70C1}"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7E5BA3A7-E75E-4151-BE45-BDBB29EBA4C9}" type="datetimeFigureOut">
              <a:rPr lang="ru-RU" smtClean="0"/>
              <a:pPr/>
              <a:t>15.05.2024</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FC6541C-A806-4640-B25D-32D38F2D70C1}"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4000"/>
          </a:stretch>
        </a:blipFill>
        <a:effectLst/>
      </p:bgPr>
    </p:bg>
    <p:spTree>
      <p:nvGrpSpPr>
        <p:cNvPr id="1" name=""/>
        <p:cNvGrpSpPr/>
        <p:nvPr/>
      </p:nvGrpSpPr>
      <p:grpSpPr>
        <a:xfrm>
          <a:off x="0" y="0"/>
          <a:ext cx="0" cy="0"/>
          <a:chOff x="0" y="0"/>
          <a:chExt cx="0" cy="0"/>
        </a:xfrm>
      </p:grpSpPr>
      <p:sp>
        <p:nvSpPr>
          <p:cNvPr id="9" name="Прямоугольник 8"/>
          <p:cNvSpPr/>
          <p:nvPr/>
        </p:nvSpPr>
        <p:spPr>
          <a:xfrm>
            <a:off x="1500166" y="1214428"/>
            <a:ext cx="6786610" cy="1200329"/>
          </a:xfrm>
          <a:prstGeom prst="rect">
            <a:avLst/>
          </a:prstGeom>
        </p:spPr>
        <p:txBody>
          <a:bodyPr wrap="square">
            <a:spAutoFit/>
          </a:bodyPr>
          <a:lstStyle/>
          <a:p>
            <a:pPr algn="ctr"/>
            <a:r>
              <a:rPr lang="ru-RU" sz="2400" b="1" spc="-8" dirty="0" smtClean="0">
                <a:solidFill>
                  <a:srgbClr val="C00000"/>
                </a:solidFill>
                <a:latin typeface="Times New Roman" pitchFamily="18" charset="0"/>
                <a:ea typeface="Open Sans" pitchFamily="34" charset="0"/>
                <a:cs typeface="Times New Roman" pitchFamily="18" charset="0"/>
              </a:rPr>
              <a:t>ФОРМИРОВАНИЕ И ИСПОЛЬЗОВАНИЕ ФОНДОВ МУНИЦИПАЛЬНЫХ БИБЛИОТЕК </a:t>
            </a:r>
          </a:p>
          <a:p>
            <a:pPr algn="ctr"/>
            <a:r>
              <a:rPr lang="ru-RU" sz="2400" b="1" spc="-8" dirty="0" smtClean="0">
                <a:solidFill>
                  <a:srgbClr val="C00000"/>
                </a:solidFill>
                <a:latin typeface="Times New Roman" pitchFamily="18" charset="0"/>
                <a:ea typeface="Open Sans" pitchFamily="34" charset="0"/>
                <a:cs typeface="Times New Roman" pitchFamily="18" charset="0"/>
              </a:rPr>
              <a:t> РЯЗАНСКОЙ ОБЛАСТИ В 2023 ГОДУ</a:t>
            </a:r>
            <a:endParaRPr lang="ru-RU" sz="2400" dirty="0">
              <a:solidFill>
                <a:srgbClr val="C00000"/>
              </a:solidFill>
              <a:latin typeface="Times New Roman" pitchFamily="18" charset="0"/>
              <a:cs typeface="Times New Roman" pitchFamily="18" charset="0"/>
            </a:endParaRPr>
          </a:p>
        </p:txBody>
      </p:sp>
      <p:sp>
        <p:nvSpPr>
          <p:cNvPr id="10" name="Прямоугольник 9"/>
          <p:cNvSpPr/>
          <p:nvPr/>
        </p:nvSpPr>
        <p:spPr>
          <a:xfrm>
            <a:off x="428596" y="3571882"/>
            <a:ext cx="8215370" cy="838306"/>
          </a:xfrm>
          <a:prstGeom prst="rect">
            <a:avLst/>
          </a:prstGeom>
        </p:spPr>
        <p:txBody>
          <a:bodyPr wrap="square">
            <a:spAutoFit/>
          </a:bodyPr>
          <a:lstStyle/>
          <a:p>
            <a:pPr marL="9525" marR="148590">
              <a:lnSpc>
                <a:spcPct val="101299"/>
              </a:lnSpc>
            </a:pPr>
            <a:r>
              <a:rPr lang="ru-RU" sz="1600" b="1" i="1" spc="-4" dirty="0" smtClean="0">
                <a:latin typeface="Times New Roman" pitchFamily="18" charset="0"/>
                <a:cs typeface="Times New Roman" pitchFamily="18" charset="0"/>
              </a:rPr>
              <a:t>Максимкина Светлана Викторовна,</a:t>
            </a:r>
          </a:p>
          <a:p>
            <a:pPr marL="9525" marR="148590">
              <a:lnSpc>
                <a:spcPct val="101299"/>
              </a:lnSpc>
            </a:pPr>
            <a:r>
              <a:rPr lang="ru-RU" sz="1600" i="1" spc="-4" dirty="0" smtClean="0">
                <a:latin typeface="Times New Roman" pitchFamily="18" charset="0"/>
                <a:cs typeface="Times New Roman" pitchFamily="18" charset="0"/>
              </a:rPr>
              <a:t>главный библиотекарь  центра формирования информационных ресурсов библиотек области отдела формирования фондов</a:t>
            </a:r>
            <a:endParaRPr lang="ru-RU" sz="1600"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Прямоугольник 2"/>
          <p:cNvSpPr/>
          <p:nvPr/>
        </p:nvSpPr>
        <p:spPr>
          <a:xfrm>
            <a:off x="500034" y="357172"/>
            <a:ext cx="8072494" cy="46166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ru-RU" sz="24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p:txBody>
      </p:sp>
      <p:sp>
        <p:nvSpPr>
          <p:cNvPr id="4" name="Прямоугольник 3"/>
          <p:cNvSpPr/>
          <p:nvPr/>
        </p:nvSpPr>
        <p:spPr>
          <a:xfrm>
            <a:off x="571472" y="357173"/>
            <a:ext cx="8215370" cy="5139869"/>
          </a:xfrm>
          <a:prstGeom prst="rect">
            <a:avLst/>
          </a:prstGeom>
        </p:spPr>
        <p:txBody>
          <a:bodyPr wrap="square">
            <a:spAutoFit/>
          </a:bodyPr>
          <a:lstStyle/>
          <a:p>
            <a:pPr marL="457200" marR="0" lvl="0" indent="-457200" algn="l" defTabSz="914400" rtl="0" eaLnBrk="1" fontAlgn="auto" latinLnBrk="0" hangingPunct="1">
              <a:lnSpc>
                <a:spcPct val="100000"/>
              </a:lnSpc>
              <a:spcBef>
                <a:spcPts val="0"/>
              </a:spcBef>
              <a:spcAft>
                <a:spcPts val="0"/>
              </a:spcAft>
              <a:buClrTx/>
              <a:buSzTx/>
              <a:buFont typeface="Wingdings" pitchFamily="2" charset="2"/>
              <a:buChar char="Ø"/>
              <a:tabLst/>
              <a:defRPr/>
            </a:pPr>
            <a:r>
              <a:rPr kumimoji="0" lang="ru-RU" sz="2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На протяжении нескольких лет сохранилась  тенденция превышения темпов выбытия над темпами поступления литературы в фонды муниципальных библиотек Рязанской области на 31% к 2021 году.</a:t>
            </a:r>
          </a:p>
          <a:p>
            <a:pPr marL="457200" marR="0" lvl="0" indent="-457200" algn="l" defTabSz="914400" rtl="0" eaLnBrk="1" fontAlgn="auto" latinLnBrk="0" hangingPunct="1">
              <a:lnSpc>
                <a:spcPct val="100000"/>
              </a:lnSpc>
              <a:spcBef>
                <a:spcPts val="0"/>
              </a:spcBef>
              <a:spcAft>
                <a:spcPts val="0"/>
              </a:spcAft>
              <a:buClrTx/>
              <a:buSzTx/>
              <a:buFont typeface="Wingdings" pitchFamily="2" charset="2"/>
              <a:buChar char="Ø"/>
              <a:tabLst/>
              <a:defRPr/>
            </a:pPr>
            <a:endParaRPr kumimoji="0" lang="ru-RU" sz="2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a:p>
            <a:pPr marL="457200" marR="0" lvl="0" indent="-457200" algn="l" defTabSz="914400" rtl="0" eaLnBrk="1" fontAlgn="auto" latinLnBrk="0" hangingPunct="1">
              <a:lnSpc>
                <a:spcPct val="100000"/>
              </a:lnSpc>
              <a:spcBef>
                <a:spcPts val="0"/>
              </a:spcBef>
              <a:spcAft>
                <a:spcPts val="0"/>
              </a:spcAft>
              <a:buClrTx/>
              <a:buSzTx/>
              <a:buFont typeface="Wingdings" pitchFamily="2" charset="2"/>
              <a:buChar char="Ø"/>
              <a:tabLst/>
              <a:defRPr/>
            </a:pPr>
            <a:r>
              <a:rPr kumimoji="0" lang="ru-RU" sz="2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В 2023 году темп выбытия литературы из фондов муниципальных библиотек на 5% больше, чем поступление.  </a:t>
            </a:r>
          </a:p>
          <a:p>
            <a:pPr marL="457200" marR="0" lvl="0" indent="-457200" algn="l" defTabSz="914400" rtl="0" eaLnBrk="1" fontAlgn="auto" latinLnBrk="0" hangingPunct="1">
              <a:lnSpc>
                <a:spcPct val="100000"/>
              </a:lnSpc>
              <a:spcBef>
                <a:spcPts val="0"/>
              </a:spcBef>
              <a:spcAft>
                <a:spcPts val="0"/>
              </a:spcAft>
              <a:buClrTx/>
              <a:buSzTx/>
              <a:buFont typeface="Wingdings" pitchFamily="2" charset="2"/>
              <a:buChar char="Ø"/>
              <a:tabLst/>
              <a:defRPr/>
            </a:pPr>
            <a:endParaRPr kumimoji="0" lang="ru-RU" sz="20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a:p>
            <a:pPr marL="457200" marR="0" lvl="0" indent="-457200" algn="l" defTabSz="914400" rtl="0" eaLnBrk="1" fontAlgn="auto" latinLnBrk="0" hangingPunct="1">
              <a:lnSpc>
                <a:spcPct val="100000"/>
              </a:lnSpc>
              <a:spcBef>
                <a:spcPts val="0"/>
              </a:spcBef>
              <a:spcAft>
                <a:spcPts val="0"/>
              </a:spcAft>
              <a:buClrTx/>
              <a:buSzTx/>
              <a:buFont typeface="Wingdings" pitchFamily="2" charset="2"/>
              <a:buChar char="Ø"/>
              <a:tabLst/>
              <a:defRPr/>
            </a:pPr>
            <a:endParaRPr kumimoji="0" lang="ru-RU" sz="20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a:ln>
                <a:noFill/>
              </a:ln>
              <a:solidFill>
                <a:prstClr val="black"/>
              </a:solidFill>
              <a:effectLst/>
              <a:uLnTx/>
              <a:uFillTx/>
              <a:latin typeface="Times New Roman" pitchFamily="18" charset="0"/>
              <a:ea typeface="Open Sans" pitchFamily="34" charset="0"/>
              <a:cs typeface="Times New Roman" pitchFamily="18" charset="0"/>
            </a:endParaRPr>
          </a:p>
        </p:txBody>
      </p:sp>
    </p:spTree>
    <p:extLst>
      <p:ext uri="{BB962C8B-B14F-4D97-AF65-F5344CB8AC3E}">
        <p14:creationId xmlns:p14="http://schemas.microsoft.com/office/powerpoint/2010/main" val="2370206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Прямоугольник 2"/>
          <p:cNvSpPr/>
          <p:nvPr/>
        </p:nvSpPr>
        <p:spPr>
          <a:xfrm>
            <a:off x="500034" y="357172"/>
            <a:ext cx="8072494" cy="461665"/>
          </a:xfrm>
          <a:prstGeom prst="rect">
            <a:avLst/>
          </a:prstGeom>
        </p:spPr>
        <p:txBody>
          <a:bodyPr wrap="square">
            <a:spAutoFit/>
          </a:bodyPr>
          <a:lstStyle/>
          <a:p>
            <a:pPr algn="just"/>
            <a:endParaRPr lang="ru-RU" sz="2400" dirty="0" smtClean="0">
              <a:latin typeface="Times New Roman" pitchFamily="18" charset="0"/>
              <a:ea typeface="Open Sans" pitchFamily="34" charset="0"/>
              <a:cs typeface="Times New Roman" pitchFamily="18" charset="0"/>
            </a:endParaRPr>
          </a:p>
        </p:txBody>
      </p:sp>
      <p:sp>
        <p:nvSpPr>
          <p:cNvPr id="4" name="Прямоугольник 3"/>
          <p:cNvSpPr/>
          <p:nvPr/>
        </p:nvSpPr>
        <p:spPr>
          <a:xfrm>
            <a:off x="571472" y="357173"/>
            <a:ext cx="8215370" cy="2616101"/>
          </a:xfrm>
          <a:prstGeom prst="rect">
            <a:avLst/>
          </a:prstGeom>
        </p:spPr>
        <p:txBody>
          <a:bodyPr wrap="square">
            <a:spAutoFit/>
          </a:bodyPr>
          <a:lstStyle/>
          <a:p>
            <a:pPr marL="457200" indent="-457200">
              <a:buFont typeface="Wingdings" pitchFamily="2" charset="2"/>
              <a:buChar char="Ø"/>
            </a:pPr>
            <a:r>
              <a:rPr lang="ru-RU" sz="2200" b="1" i="1" dirty="0" smtClean="0">
                <a:latin typeface="Times New Roman" pitchFamily="18" charset="0"/>
                <a:ea typeface="Open Sans" pitchFamily="34" charset="0"/>
                <a:cs typeface="Times New Roman" pitchFamily="18" charset="0"/>
              </a:rPr>
              <a:t>Динамика показателей </a:t>
            </a:r>
            <a:r>
              <a:rPr lang="ru-RU" sz="2400" b="1" i="1" dirty="0" smtClean="0">
                <a:latin typeface="Times New Roman" pitchFamily="18" charset="0"/>
                <a:ea typeface="Open Sans" pitchFamily="34" charset="0"/>
                <a:cs typeface="Times New Roman" pitchFamily="18" charset="0"/>
              </a:rPr>
              <a:t>обращаемости</a:t>
            </a:r>
            <a:r>
              <a:rPr lang="ru-RU" sz="2200" b="1" i="1" dirty="0" smtClean="0">
                <a:latin typeface="Times New Roman" pitchFamily="18" charset="0"/>
                <a:ea typeface="Open Sans" pitchFamily="34" charset="0"/>
                <a:cs typeface="Times New Roman" pitchFamily="18" charset="0"/>
              </a:rPr>
              <a:t> фондов, читаемости и </a:t>
            </a:r>
            <a:r>
              <a:rPr lang="ru-RU" sz="2200" b="1" i="1" dirty="0" err="1" smtClean="0">
                <a:latin typeface="Times New Roman" pitchFamily="18" charset="0"/>
                <a:ea typeface="Open Sans" pitchFamily="34" charset="0"/>
                <a:cs typeface="Times New Roman" pitchFamily="18" charset="0"/>
              </a:rPr>
              <a:t>книгообеспеченности</a:t>
            </a:r>
            <a:r>
              <a:rPr lang="ru-RU" sz="2200" b="1" i="1" dirty="0" smtClean="0">
                <a:latin typeface="Times New Roman" pitchFamily="18" charset="0"/>
                <a:ea typeface="Open Sans" pitchFamily="34" charset="0"/>
                <a:cs typeface="Times New Roman" pitchFamily="18" charset="0"/>
              </a:rPr>
              <a:t> библиотек Рязанской области за 2021-2023гг</a:t>
            </a:r>
            <a:r>
              <a:rPr lang="ru-RU" sz="2200" dirty="0" smtClean="0">
                <a:latin typeface="Times New Roman" pitchFamily="18" charset="0"/>
                <a:ea typeface="Open Sans" pitchFamily="34" charset="0"/>
                <a:cs typeface="Times New Roman" pitchFamily="18" charset="0"/>
              </a:rPr>
              <a:t>.</a:t>
            </a:r>
          </a:p>
          <a:p>
            <a:pPr marL="457200" indent="-457200">
              <a:buFont typeface="Wingdings" pitchFamily="2" charset="2"/>
              <a:buChar char="Ø"/>
            </a:pPr>
            <a:endParaRPr lang="ru-RU" sz="2000" dirty="0" smtClean="0">
              <a:latin typeface="Times New Roman" pitchFamily="18" charset="0"/>
              <a:ea typeface="Open Sans" pitchFamily="34" charset="0"/>
              <a:cs typeface="Times New Roman" pitchFamily="18" charset="0"/>
            </a:endParaRPr>
          </a:p>
          <a:p>
            <a:pPr marL="457200" indent="-457200">
              <a:buFont typeface="Wingdings" pitchFamily="2" charset="2"/>
              <a:buChar char="Ø"/>
            </a:pPr>
            <a:endParaRPr lang="ru-RU" sz="2000" dirty="0" smtClean="0">
              <a:latin typeface="Times New Roman" pitchFamily="18" charset="0"/>
              <a:ea typeface="Open Sans" pitchFamily="34" charset="0"/>
              <a:cs typeface="Times New Roman" pitchFamily="18" charset="0"/>
            </a:endParaRPr>
          </a:p>
          <a:p>
            <a:pPr marL="457200" indent="-457200">
              <a:buFont typeface="Wingdings" pitchFamily="2" charset="2"/>
              <a:buChar char="Ø"/>
            </a:pPr>
            <a:endParaRPr lang="ru-RU" sz="2000" dirty="0" smtClean="0">
              <a:latin typeface="Times New Roman" pitchFamily="18" charset="0"/>
              <a:ea typeface="Open Sans" pitchFamily="34" charset="0"/>
              <a:cs typeface="Times New Roman" pitchFamily="18" charset="0"/>
            </a:endParaRPr>
          </a:p>
          <a:p>
            <a:endParaRPr lang="ru-RU" dirty="0" smtClean="0">
              <a:latin typeface="Times New Roman" pitchFamily="18" charset="0"/>
              <a:ea typeface="Open Sans" pitchFamily="34" charset="0"/>
              <a:cs typeface="Times New Roman" pitchFamily="18" charset="0"/>
            </a:endParaRPr>
          </a:p>
          <a:p>
            <a:endParaRPr lang="ru-RU" dirty="0">
              <a:latin typeface="Times New Roman" pitchFamily="18" charset="0"/>
              <a:ea typeface="Open Sans" pitchFamily="34" charset="0"/>
              <a:cs typeface="Times New Roman"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704799816"/>
              </p:ext>
            </p:extLst>
          </p:nvPr>
        </p:nvGraphicFramePr>
        <p:xfrm>
          <a:off x="494347" y="1419622"/>
          <a:ext cx="8155305" cy="3277757"/>
        </p:xfrm>
        <a:graphic>
          <a:graphicData uri="http://schemas.openxmlformats.org/drawingml/2006/table">
            <a:tbl>
              <a:tblPr/>
              <a:tblGrid>
                <a:gridCol w="2781509">
                  <a:extLst>
                    <a:ext uri="{9D8B030D-6E8A-4147-A177-3AD203B41FA5}">
                      <a16:colId xmlns:a16="http://schemas.microsoft.com/office/drawing/2014/main" val="3555909075"/>
                    </a:ext>
                  </a:extLst>
                </a:gridCol>
                <a:gridCol w="864096">
                  <a:extLst>
                    <a:ext uri="{9D8B030D-6E8A-4147-A177-3AD203B41FA5}">
                      <a16:colId xmlns:a16="http://schemas.microsoft.com/office/drawing/2014/main" val="3659693371"/>
                    </a:ext>
                  </a:extLst>
                </a:gridCol>
                <a:gridCol w="936104">
                  <a:extLst>
                    <a:ext uri="{9D8B030D-6E8A-4147-A177-3AD203B41FA5}">
                      <a16:colId xmlns:a16="http://schemas.microsoft.com/office/drawing/2014/main" val="4007561087"/>
                    </a:ext>
                  </a:extLst>
                </a:gridCol>
                <a:gridCol w="1345381">
                  <a:extLst>
                    <a:ext uri="{9D8B030D-6E8A-4147-A177-3AD203B41FA5}">
                      <a16:colId xmlns:a16="http://schemas.microsoft.com/office/drawing/2014/main" val="3181081479"/>
                    </a:ext>
                  </a:extLst>
                </a:gridCol>
                <a:gridCol w="2228215">
                  <a:extLst>
                    <a:ext uri="{9D8B030D-6E8A-4147-A177-3AD203B41FA5}">
                      <a16:colId xmlns:a16="http://schemas.microsoft.com/office/drawing/2014/main" val="1098980962"/>
                    </a:ext>
                  </a:extLst>
                </a:gridCol>
              </a:tblGrid>
              <a:tr h="298867">
                <a:tc rowSpan="2">
                  <a:txBody>
                    <a:bodyPr/>
                    <a:lstStyle/>
                    <a:p>
                      <a:pPr indent="450215" algn="just">
                        <a:lnSpc>
                          <a:spcPct val="115000"/>
                        </a:lnSpc>
                        <a:spcAft>
                          <a:spcPts val="100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Показатели</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indent="450215" algn="just">
                        <a:lnSpc>
                          <a:spcPct val="115000"/>
                        </a:lnSpc>
                        <a:spcAft>
                          <a:spcPts val="100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Годы</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a:txBody>
                    <a:bodyPr/>
                    <a:lstStyle/>
                    <a:p>
                      <a:pPr algn="just">
                        <a:lnSpc>
                          <a:spcPct val="115000"/>
                        </a:lnSpc>
                        <a:spcAft>
                          <a:spcPts val="100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         2023 г. к 2021 г.</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05388092"/>
                  </a:ext>
                </a:extLst>
              </a:tr>
              <a:tr h="512345">
                <a:tc vMerge="1">
                  <a:txBody>
                    <a:bodyPr/>
                    <a:lstStyle/>
                    <a:p>
                      <a:endParaRPr lang="ru-RU"/>
                    </a:p>
                  </a:txBody>
                  <a:tcPr/>
                </a:tc>
                <a:tc>
                  <a:txBody>
                    <a:bodyPr/>
                    <a:lstStyle/>
                    <a:p>
                      <a:pPr marL="0" indent="265113" algn="just">
                        <a:lnSpc>
                          <a:spcPct val="115000"/>
                        </a:lnSpc>
                        <a:spcAft>
                          <a:spcPts val="1000"/>
                        </a:spcAft>
                      </a:pPr>
                      <a:r>
                        <a:rPr lang="ru-RU" sz="1800" b="1" dirty="0" smtClean="0">
                          <a:effectLst/>
                          <a:latin typeface="Times New Roman" panose="02020603050405020304" pitchFamily="18" charset="0"/>
                          <a:ea typeface="Times New Roman" panose="02020603050405020304" pitchFamily="18" charset="0"/>
                          <a:cs typeface="Times New Roman" panose="02020603050405020304" pitchFamily="18" charset="0"/>
                        </a:rPr>
                        <a:t>2021</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265113" algn="just">
                        <a:lnSpc>
                          <a:spcPct val="115000"/>
                        </a:lnSpc>
                        <a:spcAft>
                          <a:spcPts val="1000"/>
                        </a:spcAft>
                      </a:pPr>
                      <a:r>
                        <a:rPr lang="ru-RU" sz="1800" b="1" dirty="0" smtClean="0">
                          <a:effectLst/>
                          <a:latin typeface="Times New Roman" panose="02020603050405020304" pitchFamily="18" charset="0"/>
                          <a:ea typeface="Times New Roman" panose="02020603050405020304" pitchFamily="18" charset="0"/>
                          <a:cs typeface="Times New Roman" panose="02020603050405020304" pitchFamily="18" charset="0"/>
                        </a:rPr>
                        <a:t>2022</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just">
                        <a:lnSpc>
                          <a:spcPct val="115000"/>
                        </a:lnSpc>
                        <a:spcAft>
                          <a:spcPts val="100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 2023</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 к 2021 г.</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86929830"/>
                  </a:ext>
                </a:extLst>
              </a:tr>
              <a:tr h="597735">
                <a:tc>
                  <a:txBody>
                    <a:bodyPr/>
                    <a:lstStyle/>
                    <a:p>
                      <a:pPr marL="0" indent="85725" algn="just">
                        <a:lnSpc>
                          <a:spcPct val="115000"/>
                        </a:lnSpc>
                        <a:spcAft>
                          <a:spcPts val="100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Обращаемость фонда</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85725" algn="just">
                        <a:lnSpc>
                          <a:spcPct val="115000"/>
                        </a:lnSpc>
                        <a:spcAft>
                          <a:spcPts val="1000"/>
                        </a:spcAft>
                      </a:pPr>
                      <a:r>
                        <a:rPr lang="ru-RU" sz="1600" b="1" dirty="0" smtClean="0">
                          <a:effectLst/>
                          <a:latin typeface="Times New Roman" panose="02020603050405020304" pitchFamily="18" charset="0"/>
                          <a:ea typeface="Times New Roman" panose="02020603050405020304" pitchFamily="18" charset="0"/>
                          <a:cs typeface="Times New Roman" panose="02020603050405020304" pitchFamily="18" charset="0"/>
                        </a:rPr>
                        <a:t>1,7</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85725" algn="just">
                        <a:lnSpc>
                          <a:spcPct val="115000"/>
                        </a:lnSpc>
                        <a:spcAft>
                          <a:spcPts val="1000"/>
                        </a:spcAft>
                      </a:pPr>
                      <a:r>
                        <a:rPr lang="ru-RU" sz="1600" b="1" dirty="0" smtClean="0">
                          <a:effectLst/>
                          <a:latin typeface="Times New Roman" panose="02020603050405020304" pitchFamily="18" charset="0"/>
                          <a:ea typeface="Times New Roman" panose="02020603050405020304" pitchFamily="18" charset="0"/>
                          <a:cs typeface="Times New Roman" panose="02020603050405020304" pitchFamily="18" charset="0"/>
                        </a:rPr>
                        <a:t>1,7</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4155" algn="just">
                        <a:lnSpc>
                          <a:spcPct val="115000"/>
                        </a:lnSpc>
                        <a:spcAft>
                          <a:spcPts val="1000"/>
                        </a:spcAft>
                      </a:pPr>
                      <a:r>
                        <a:rPr lang="ru-RU" sz="1600" b="1" dirty="0" smtClean="0">
                          <a:effectLst/>
                          <a:latin typeface="Times New Roman" panose="02020603050405020304" pitchFamily="18" charset="0"/>
                          <a:ea typeface="Times New Roman" panose="02020603050405020304" pitchFamily="18" charset="0"/>
                          <a:cs typeface="Times New Roman" panose="02020603050405020304" pitchFamily="18" charset="0"/>
                        </a:rPr>
                        <a:t>1,6</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just">
                        <a:lnSpc>
                          <a:spcPct val="115000"/>
                        </a:lnSpc>
                        <a:spcAft>
                          <a:spcPts val="1000"/>
                        </a:spcAft>
                      </a:pP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ru-RU" sz="1600" b="1" dirty="0" smtClean="0">
                          <a:effectLst/>
                          <a:latin typeface="Times New Roman" panose="02020603050405020304" pitchFamily="18" charset="0"/>
                          <a:ea typeface="Times New Roman" panose="02020603050405020304" pitchFamily="18" charset="0"/>
                          <a:cs typeface="Times New Roman" panose="02020603050405020304" pitchFamily="18" charset="0"/>
                        </a:rPr>
                        <a:t>0,1</a:t>
                      </a:r>
                      <a:endParaRPr lang="ru-RU" sz="16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6059656"/>
                  </a:ext>
                </a:extLst>
              </a:tr>
              <a:tr h="512345">
                <a:tc>
                  <a:txBody>
                    <a:bodyPr/>
                    <a:lstStyle/>
                    <a:p>
                      <a:pPr marL="0" indent="0" algn="just">
                        <a:lnSpc>
                          <a:spcPct val="115000"/>
                        </a:lnSpc>
                        <a:spcAft>
                          <a:spcPts val="1000"/>
                        </a:spcAft>
                      </a:pPr>
                      <a:r>
                        <a:rPr lang="ru-RU" sz="1800" b="1" dirty="0" smtClean="0">
                          <a:effectLst/>
                          <a:latin typeface="Times New Roman" panose="02020603050405020304" pitchFamily="18" charset="0"/>
                          <a:ea typeface="Times New Roman" panose="02020603050405020304" pitchFamily="18" charset="0"/>
                          <a:cs typeface="Times New Roman" panose="02020603050405020304" pitchFamily="18" charset="0"/>
                        </a:rPr>
                        <a:t>  Читаемость</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85725" algn="just">
                        <a:lnSpc>
                          <a:spcPct val="115000"/>
                        </a:lnSpc>
                        <a:spcAft>
                          <a:spcPts val="1000"/>
                        </a:spcAft>
                      </a:pPr>
                      <a:r>
                        <a:rPr lang="ru-RU" sz="1600" b="1" dirty="0" smtClean="0">
                          <a:effectLst/>
                          <a:latin typeface="Times New Roman" panose="02020603050405020304" pitchFamily="18" charset="0"/>
                          <a:ea typeface="Times New Roman" panose="02020603050405020304" pitchFamily="18" charset="0"/>
                          <a:cs typeface="Times New Roman" panose="02020603050405020304" pitchFamily="18" charset="0"/>
                        </a:rPr>
                        <a:t>21,7</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85725" algn="just">
                        <a:lnSpc>
                          <a:spcPct val="115000"/>
                        </a:lnSpc>
                        <a:spcAft>
                          <a:spcPts val="1000"/>
                        </a:spcAft>
                      </a:pPr>
                      <a:r>
                        <a:rPr lang="ru-RU" sz="1600" b="1" dirty="0" smtClean="0">
                          <a:effectLst/>
                          <a:latin typeface="Times New Roman" panose="02020603050405020304" pitchFamily="18" charset="0"/>
                          <a:ea typeface="Times New Roman" panose="02020603050405020304" pitchFamily="18" charset="0"/>
                          <a:cs typeface="Times New Roman" panose="02020603050405020304" pitchFamily="18" charset="0"/>
                        </a:rPr>
                        <a:t>22,0</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685" indent="179705" algn="just">
                        <a:lnSpc>
                          <a:spcPct val="115000"/>
                        </a:lnSpc>
                        <a:spcAft>
                          <a:spcPts val="1000"/>
                        </a:spcAft>
                      </a:pPr>
                      <a:r>
                        <a:rPr lang="ru-RU" sz="1600" b="1" dirty="0" smtClean="0">
                          <a:effectLst/>
                          <a:latin typeface="Times New Roman" panose="02020603050405020304" pitchFamily="18" charset="0"/>
                          <a:ea typeface="Times New Roman" panose="02020603050405020304" pitchFamily="18" charset="0"/>
                          <a:cs typeface="Times New Roman" panose="02020603050405020304" pitchFamily="18" charset="0"/>
                        </a:rPr>
                        <a:t>21,1</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just">
                        <a:lnSpc>
                          <a:spcPct val="115000"/>
                        </a:lnSpc>
                        <a:spcAft>
                          <a:spcPts val="1000"/>
                        </a:spcAft>
                      </a:pP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ru-RU" sz="1600" b="1" dirty="0" smtClean="0">
                          <a:effectLst/>
                          <a:latin typeface="Times New Roman" panose="02020603050405020304" pitchFamily="18" charset="0"/>
                          <a:ea typeface="Times New Roman" panose="02020603050405020304" pitchFamily="18" charset="0"/>
                          <a:cs typeface="Times New Roman" panose="02020603050405020304" pitchFamily="18" charset="0"/>
                        </a:rPr>
                        <a:t>0,6</a:t>
                      </a:r>
                      <a:endParaRPr lang="ru-RU" sz="16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6596769"/>
                  </a:ext>
                </a:extLst>
              </a:tr>
              <a:tr h="667037">
                <a:tc>
                  <a:txBody>
                    <a:bodyPr/>
                    <a:lstStyle/>
                    <a:p>
                      <a:pPr marL="0" indent="85725" algn="just">
                        <a:lnSpc>
                          <a:spcPct val="115000"/>
                        </a:lnSpc>
                        <a:spcAft>
                          <a:spcPts val="1000"/>
                        </a:spcAft>
                      </a:pPr>
                      <a:r>
                        <a:rPr lang="ru-RU" sz="1800" b="1" dirty="0" err="1">
                          <a:effectLst/>
                          <a:latin typeface="Times New Roman" panose="02020603050405020304" pitchFamily="18" charset="0"/>
                          <a:ea typeface="Times New Roman" panose="02020603050405020304" pitchFamily="18" charset="0"/>
                          <a:cs typeface="Times New Roman" panose="02020603050405020304" pitchFamily="18" charset="0"/>
                        </a:rPr>
                        <a:t>Книгообеспеченность</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6060" algn="just">
                        <a:lnSpc>
                          <a:spcPct val="115000"/>
                        </a:lnSpc>
                        <a:spcAft>
                          <a:spcPts val="1000"/>
                        </a:spcAft>
                      </a:pPr>
                      <a:r>
                        <a:rPr lang="ru-RU" sz="16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6695" algn="just">
                        <a:lnSpc>
                          <a:spcPct val="115000"/>
                        </a:lnSpc>
                        <a:spcAft>
                          <a:spcPts val="1000"/>
                        </a:spcAft>
                      </a:pPr>
                      <a:r>
                        <a:rPr lang="ru-RU" sz="16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1000"/>
                        </a:spcAft>
                      </a:pPr>
                      <a:r>
                        <a:rPr lang="ru-RU" sz="1600" b="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14325" algn="just">
                        <a:lnSpc>
                          <a:spcPct val="115000"/>
                        </a:lnSpc>
                        <a:spcAft>
                          <a:spcPts val="1000"/>
                        </a:spcAft>
                      </a:pP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6</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just">
                        <a:lnSpc>
                          <a:spcPct val="115000"/>
                        </a:lnSpc>
                        <a:spcAft>
                          <a:spcPts val="1000"/>
                        </a:spcAft>
                      </a:pP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    0</a:t>
                      </a:r>
                      <a:endParaRPr lang="ru-RU" sz="16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83584733"/>
                  </a:ext>
                </a:extLst>
              </a:tr>
              <a:tr h="652032">
                <a:tc>
                  <a:txBody>
                    <a:bodyPr/>
                    <a:lstStyle/>
                    <a:p>
                      <a:pPr marL="0" indent="85725" algn="just">
                        <a:lnSpc>
                          <a:spcPct val="115000"/>
                        </a:lnSpc>
                        <a:spcAft>
                          <a:spcPts val="1000"/>
                        </a:spcAft>
                      </a:pPr>
                      <a:r>
                        <a:rPr lang="ru-RU" sz="1800" b="1" dirty="0" err="1">
                          <a:effectLst/>
                          <a:latin typeface="Times New Roman" panose="02020603050405020304" pitchFamily="18" charset="0"/>
                          <a:ea typeface="Times New Roman" panose="02020603050405020304" pitchFamily="18" charset="0"/>
                          <a:cs typeface="Times New Roman" panose="02020603050405020304" pitchFamily="18" charset="0"/>
                        </a:rPr>
                        <a:t>Обновляемость</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6060" algn="just">
                        <a:lnSpc>
                          <a:spcPct val="115000"/>
                        </a:lnSpc>
                        <a:spcAft>
                          <a:spcPts val="1000"/>
                        </a:spcAft>
                      </a:pPr>
                      <a:r>
                        <a:rPr lang="ru-RU" sz="1600" b="1">
                          <a:effectLst/>
                          <a:latin typeface="Times New Roman" panose="02020603050405020304" pitchFamily="18" charset="0"/>
                          <a:ea typeface="Times New Roman" panose="02020603050405020304" pitchFamily="18" charset="0"/>
                          <a:cs typeface="Times New Roman" panose="02020603050405020304" pitchFamily="18" charset="0"/>
                        </a:rPr>
                        <a:t>2,5%</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6525" algn="just">
                        <a:lnSpc>
                          <a:spcPct val="115000"/>
                        </a:lnSpc>
                        <a:spcAft>
                          <a:spcPts val="1000"/>
                        </a:spcAft>
                      </a:pPr>
                      <a:r>
                        <a:rPr lang="ru-RU" sz="1600" b="1">
                          <a:effectLst/>
                          <a:latin typeface="Times New Roman" panose="02020603050405020304" pitchFamily="18" charset="0"/>
                          <a:ea typeface="Times New Roman" panose="02020603050405020304" pitchFamily="18" charset="0"/>
                          <a:cs typeface="Times New Roman" panose="02020603050405020304" pitchFamily="18" charset="0"/>
                        </a:rPr>
                        <a:t>2,3%</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4155" algn="just">
                        <a:lnSpc>
                          <a:spcPct val="115000"/>
                        </a:lnSpc>
                        <a:spcAft>
                          <a:spcPts val="1000"/>
                        </a:spcAft>
                      </a:pP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2,7%</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just">
                        <a:lnSpc>
                          <a:spcPct val="115000"/>
                        </a:lnSpc>
                        <a:spcAft>
                          <a:spcPts val="1000"/>
                        </a:spcAft>
                      </a:pP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b="1" dirty="0" smtClean="0">
                          <a:effectLst/>
                          <a:latin typeface="Times New Roman" panose="02020603050405020304" pitchFamily="18" charset="0"/>
                          <a:ea typeface="Times New Roman" panose="02020603050405020304" pitchFamily="18" charset="0"/>
                          <a:cs typeface="Times New Roman" panose="02020603050405020304" pitchFamily="18" charset="0"/>
                        </a:rPr>
                        <a:t>+ 0,2</a:t>
                      </a:r>
                      <a:endParaRPr lang="ru-RU" sz="16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11649729"/>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Прямоугольник 2"/>
          <p:cNvSpPr/>
          <p:nvPr/>
        </p:nvSpPr>
        <p:spPr>
          <a:xfrm>
            <a:off x="500034" y="357172"/>
            <a:ext cx="8072494" cy="46166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ru-RU" sz="24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p:txBody>
      </p:sp>
      <p:sp>
        <p:nvSpPr>
          <p:cNvPr id="4" name="Прямоугольник 3"/>
          <p:cNvSpPr/>
          <p:nvPr/>
        </p:nvSpPr>
        <p:spPr>
          <a:xfrm>
            <a:off x="571472" y="357173"/>
            <a:ext cx="8215370" cy="5139869"/>
          </a:xfrm>
          <a:prstGeom prst="rect">
            <a:avLst/>
          </a:prstGeom>
        </p:spPr>
        <p:txBody>
          <a:bodyPr wrap="square">
            <a:spAutoFit/>
          </a:bodyPr>
          <a:lstStyle/>
          <a:p>
            <a:pPr marL="457200" marR="0" lvl="0" indent="-457200" algn="l" defTabSz="914400" rtl="0" eaLnBrk="1" fontAlgn="auto" latinLnBrk="0" hangingPunct="1">
              <a:lnSpc>
                <a:spcPct val="100000"/>
              </a:lnSpc>
              <a:spcBef>
                <a:spcPts val="0"/>
              </a:spcBef>
              <a:spcAft>
                <a:spcPts val="0"/>
              </a:spcAft>
              <a:buClrTx/>
              <a:buSzTx/>
              <a:buFont typeface="Wingdings" pitchFamily="2" charset="2"/>
              <a:buChar char="Ø"/>
              <a:tabLst/>
              <a:defRPr/>
            </a:pPr>
            <a:r>
              <a:rPr kumimoji="0" lang="ru-RU" sz="2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Обращаемость фондов библиотек области составила 1,6 (-0,1 к 2021г.), при норме для </a:t>
            </a:r>
            <a:r>
              <a:rPr kumimoji="0" lang="ru-RU" sz="2800" b="0" i="0" u="none" strike="noStrike" kern="1200" cap="none" spc="0" normalizeH="0" baseline="0" noProof="0" smtClean="0">
                <a:ln>
                  <a:noFill/>
                </a:ln>
                <a:solidFill>
                  <a:prstClr val="black"/>
                </a:solidFill>
                <a:effectLst/>
                <a:uLnTx/>
                <a:uFillTx/>
                <a:latin typeface="Times New Roman" pitchFamily="18" charset="0"/>
                <a:ea typeface="Open Sans" pitchFamily="34" charset="0"/>
                <a:cs typeface="Times New Roman" pitchFamily="18" charset="0"/>
              </a:rPr>
              <a:t>муниципальных </a:t>
            </a:r>
            <a:r>
              <a:rPr kumimoji="0" lang="ru-RU" sz="2800" b="0" i="0" u="none" strike="noStrike" kern="1200" cap="none" spc="0" normalizeH="0" baseline="0" noProof="0" smtClean="0">
                <a:ln>
                  <a:noFill/>
                </a:ln>
                <a:solidFill>
                  <a:prstClr val="black"/>
                </a:solidFill>
                <a:effectLst/>
                <a:uLnTx/>
                <a:uFillTx/>
                <a:latin typeface="Times New Roman" pitchFamily="18" charset="0"/>
                <a:ea typeface="Open Sans" pitchFamily="34" charset="0"/>
                <a:cs typeface="Times New Roman" pitchFamily="18" charset="0"/>
              </a:rPr>
              <a:t>библиотек – 1,7-3</a:t>
            </a:r>
            <a:r>
              <a:rPr kumimoji="0" lang="ru-RU" sz="2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a:t>
            </a:r>
          </a:p>
          <a:p>
            <a:pPr marL="457200" marR="0" lvl="0" indent="-457200" algn="l" defTabSz="914400" rtl="0" eaLnBrk="1" fontAlgn="auto" latinLnBrk="0" hangingPunct="1">
              <a:lnSpc>
                <a:spcPct val="100000"/>
              </a:lnSpc>
              <a:spcBef>
                <a:spcPts val="0"/>
              </a:spcBef>
              <a:spcAft>
                <a:spcPts val="0"/>
              </a:spcAft>
              <a:buClrTx/>
              <a:buSzTx/>
              <a:buFont typeface="Wingdings" pitchFamily="2" charset="2"/>
              <a:buChar char="Ø"/>
              <a:tabLst/>
              <a:defRPr/>
            </a:pPr>
            <a:r>
              <a:rPr lang="ru-RU" sz="2800" dirty="0" smtClean="0">
                <a:solidFill>
                  <a:prstClr val="black"/>
                </a:solidFill>
                <a:latin typeface="Times New Roman" pitchFamily="18" charset="0"/>
                <a:ea typeface="Open Sans" pitchFamily="34" charset="0"/>
                <a:cs typeface="Times New Roman" pitchFamily="18" charset="0"/>
              </a:rPr>
              <a:t>Наивысший показатель обращаемости фондов в библиотеках: Ряжского – 2,9; Александро-Невского – 2,8; </a:t>
            </a:r>
            <a:r>
              <a:rPr lang="ru-RU" sz="2800" dirty="0" err="1" smtClean="0">
                <a:solidFill>
                  <a:prstClr val="black"/>
                </a:solidFill>
                <a:latin typeface="Times New Roman" pitchFamily="18" charset="0"/>
                <a:ea typeface="Open Sans" pitchFamily="34" charset="0"/>
                <a:cs typeface="Times New Roman" pitchFamily="18" charset="0"/>
              </a:rPr>
              <a:t>Пронского</a:t>
            </a:r>
            <a:r>
              <a:rPr lang="ru-RU" sz="2800" dirty="0" smtClean="0">
                <a:solidFill>
                  <a:prstClr val="black"/>
                </a:solidFill>
                <a:latin typeface="Times New Roman" pitchFamily="18" charset="0"/>
                <a:ea typeface="Open Sans" pitchFamily="34" charset="0"/>
                <a:cs typeface="Times New Roman" pitchFamily="18" charset="0"/>
              </a:rPr>
              <a:t> – 2,7, г. Сасово –  3,6</a:t>
            </a:r>
            <a:endParaRPr kumimoji="0" lang="ru-RU" sz="2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a:p>
            <a:pPr marL="457200" marR="0" lvl="0" indent="-457200" algn="l" defTabSz="914400" rtl="0" eaLnBrk="1" fontAlgn="auto" latinLnBrk="0" hangingPunct="1">
              <a:lnSpc>
                <a:spcPct val="100000"/>
              </a:lnSpc>
              <a:spcBef>
                <a:spcPts val="0"/>
              </a:spcBef>
              <a:spcAft>
                <a:spcPts val="0"/>
              </a:spcAft>
              <a:buClrTx/>
              <a:buSzTx/>
              <a:buFont typeface="Wingdings" pitchFamily="2" charset="2"/>
              <a:buChar char="Ø"/>
              <a:tabLst/>
              <a:defRPr/>
            </a:pPr>
            <a:r>
              <a:rPr kumimoji="0" lang="ru-RU" sz="2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Читаемость в библиотеках области составила 21,1 экземпляров книг (-0,6 к 2021г</a:t>
            </a:r>
            <a:r>
              <a:rPr kumimoji="0" lang="ru-RU" sz="2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при норме для муниципальных библиотек – 21,9  </a:t>
            </a:r>
            <a:endParaRPr kumimoji="0" lang="ru-RU" sz="2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a:p>
            <a:pPr marL="457200" marR="0" lvl="0" indent="-457200" algn="l" defTabSz="914400" rtl="0" eaLnBrk="1" fontAlgn="auto" latinLnBrk="0" hangingPunct="1">
              <a:lnSpc>
                <a:spcPct val="100000"/>
              </a:lnSpc>
              <a:spcBef>
                <a:spcPts val="0"/>
              </a:spcBef>
              <a:spcAft>
                <a:spcPts val="0"/>
              </a:spcAft>
              <a:buClrTx/>
              <a:buSzTx/>
              <a:buFont typeface="Wingdings" pitchFamily="2" charset="2"/>
              <a:buChar char="Ø"/>
              <a:tabLst/>
              <a:defRPr/>
            </a:pPr>
            <a:endParaRPr kumimoji="0" lang="ru-RU" sz="20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a:p>
            <a:pPr marL="457200" marR="0" lvl="0" indent="-457200" algn="l" defTabSz="914400" rtl="0" eaLnBrk="1" fontAlgn="auto" latinLnBrk="0" hangingPunct="1">
              <a:lnSpc>
                <a:spcPct val="100000"/>
              </a:lnSpc>
              <a:spcBef>
                <a:spcPts val="0"/>
              </a:spcBef>
              <a:spcAft>
                <a:spcPts val="0"/>
              </a:spcAft>
              <a:buClrTx/>
              <a:buSzTx/>
              <a:buFont typeface="Wingdings" pitchFamily="2" charset="2"/>
              <a:buChar char="Ø"/>
              <a:tabLst/>
              <a:defRPr/>
            </a:pPr>
            <a:endParaRPr kumimoji="0" lang="ru-RU" sz="20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a:ln>
                <a:noFill/>
              </a:ln>
              <a:solidFill>
                <a:prstClr val="black"/>
              </a:solidFill>
              <a:effectLst/>
              <a:uLnTx/>
              <a:uFillTx/>
              <a:latin typeface="Times New Roman" pitchFamily="18" charset="0"/>
              <a:ea typeface="Open Sans" pitchFamily="34" charset="0"/>
              <a:cs typeface="Times New Roman" pitchFamily="18" charset="0"/>
            </a:endParaRPr>
          </a:p>
        </p:txBody>
      </p:sp>
    </p:spTree>
    <p:extLst>
      <p:ext uri="{BB962C8B-B14F-4D97-AF65-F5344CB8AC3E}">
        <p14:creationId xmlns:p14="http://schemas.microsoft.com/office/powerpoint/2010/main" val="129698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Прямоугольник 2"/>
          <p:cNvSpPr/>
          <p:nvPr/>
        </p:nvSpPr>
        <p:spPr>
          <a:xfrm>
            <a:off x="500034" y="357172"/>
            <a:ext cx="8072494" cy="46166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ru-RU" sz="24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p:txBody>
      </p:sp>
      <p:sp>
        <p:nvSpPr>
          <p:cNvPr id="4" name="Прямоугольник 3"/>
          <p:cNvSpPr/>
          <p:nvPr/>
        </p:nvSpPr>
        <p:spPr>
          <a:xfrm>
            <a:off x="571472" y="357173"/>
            <a:ext cx="8215370" cy="5570756"/>
          </a:xfrm>
          <a:prstGeom prst="rect">
            <a:avLst/>
          </a:prstGeom>
        </p:spPr>
        <p:txBody>
          <a:bodyPr wrap="square">
            <a:spAutoFit/>
          </a:bodyPr>
          <a:lstStyle/>
          <a:p>
            <a:pPr marL="457200" marR="0" lvl="0" indent="-457200" algn="l" defTabSz="914400" rtl="0" eaLnBrk="1" fontAlgn="auto" latinLnBrk="0" hangingPunct="1">
              <a:lnSpc>
                <a:spcPct val="100000"/>
              </a:lnSpc>
              <a:spcBef>
                <a:spcPts val="0"/>
              </a:spcBef>
              <a:spcAft>
                <a:spcPts val="0"/>
              </a:spcAft>
              <a:buClrTx/>
              <a:buSzTx/>
              <a:buFont typeface="Wingdings" pitchFamily="2" charset="2"/>
              <a:buChar char="Ø"/>
              <a:tabLst/>
              <a:defRPr/>
            </a:pPr>
            <a:r>
              <a:rPr kumimoji="0" lang="ru-RU" sz="2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Среди районов самый высокий показатель отмечен в Ряжском (25,4), Шиловском (25,3), Рыбновском (24,9), Александро-Невском (24,9) муниципальных районах.</a:t>
            </a:r>
          </a:p>
          <a:p>
            <a:pPr marL="457200" marR="0" lvl="0" indent="-457200" algn="l" defTabSz="914400" rtl="0" eaLnBrk="1" fontAlgn="auto" latinLnBrk="0" hangingPunct="1">
              <a:lnSpc>
                <a:spcPct val="100000"/>
              </a:lnSpc>
              <a:spcBef>
                <a:spcPts val="0"/>
              </a:spcBef>
              <a:spcAft>
                <a:spcPts val="0"/>
              </a:spcAft>
              <a:buClrTx/>
              <a:buSzTx/>
              <a:buFont typeface="Wingdings" pitchFamily="2" charset="2"/>
              <a:buChar char="Ø"/>
              <a:tabLst/>
              <a:defRPr/>
            </a:pPr>
            <a:r>
              <a:rPr kumimoji="0" lang="ru-RU" sz="2800" b="0" i="0" u="none" strike="noStrike" kern="1200" cap="none" spc="0" normalizeH="0" baseline="0" noProof="0" dirty="0" err="1" smtClean="0">
                <a:ln>
                  <a:noFill/>
                </a:ln>
                <a:solidFill>
                  <a:prstClr val="black"/>
                </a:solidFill>
                <a:effectLst/>
                <a:uLnTx/>
                <a:uFillTx/>
                <a:latin typeface="Times New Roman" pitchFamily="18" charset="0"/>
                <a:ea typeface="Open Sans" pitchFamily="34" charset="0"/>
                <a:cs typeface="Times New Roman" pitchFamily="18" charset="0"/>
              </a:rPr>
              <a:t>Документообеспеченность</a:t>
            </a:r>
            <a:r>
              <a:rPr kumimoji="0" lang="ru-RU" sz="2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на одного жителя области в среднем составила 6 экземпляров (на уровне 2021-2022гг.), при норме 7-9 экземпляров.</a:t>
            </a:r>
          </a:p>
          <a:p>
            <a:pPr marL="457200" marR="0" lvl="0" indent="-457200" algn="l" defTabSz="914400" rtl="0" eaLnBrk="1" fontAlgn="auto" latinLnBrk="0" hangingPunct="1">
              <a:lnSpc>
                <a:spcPct val="100000"/>
              </a:lnSpc>
              <a:spcBef>
                <a:spcPts val="0"/>
              </a:spcBef>
              <a:spcAft>
                <a:spcPts val="0"/>
              </a:spcAft>
              <a:buClrTx/>
              <a:buSzTx/>
              <a:buFont typeface="Wingdings" pitchFamily="2" charset="2"/>
              <a:buChar char="Ø"/>
              <a:tabLst/>
              <a:defRPr/>
            </a:pPr>
            <a:r>
              <a:rPr kumimoji="0" lang="ru-RU" sz="2800" b="0" i="0" u="none" strike="noStrike" kern="1200" cap="none" spc="0" normalizeH="0" baseline="0" noProof="0" dirty="0" err="1" smtClean="0">
                <a:ln>
                  <a:noFill/>
                </a:ln>
                <a:solidFill>
                  <a:prstClr val="black"/>
                </a:solidFill>
                <a:effectLst/>
                <a:uLnTx/>
                <a:uFillTx/>
                <a:latin typeface="Times New Roman" pitchFamily="18" charset="0"/>
                <a:ea typeface="Open Sans" pitchFamily="34" charset="0"/>
                <a:cs typeface="Times New Roman" pitchFamily="18" charset="0"/>
              </a:rPr>
              <a:t>Документообеспеченность</a:t>
            </a:r>
            <a:r>
              <a:rPr kumimoji="0" lang="ru-RU" sz="2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на одного жителя в сельской местности составила 9 экземпляров (на уровне 2021-2022гг.).  </a:t>
            </a:r>
          </a:p>
          <a:p>
            <a:pPr marL="457200" marR="0" lvl="0" indent="-457200" algn="l" defTabSz="914400" rtl="0" eaLnBrk="1" fontAlgn="auto" latinLnBrk="0" hangingPunct="1">
              <a:lnSpc>
                <a:spcPct val="100000"/>
              </a:lnSpc>
              <a:spcBef>
                <a:spcPts val="0"/>
              </a:spcBef>
              <a:spcAft>
                <a:spcPts val="0"/>
              </a:spcAft>
              <a:buClrTx/>
              <a:buSzTx/>
              <a:buFont typeface="Wingdings" pitchFamily="2" charset="2"/>
              <a:buChar char="Ø"/>
              <a:tabLst/>
              <a:defRPr/>
            </a:pPr>
            <a:endParaRPr kumimoji="0" lang="ru-RU" sz="20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a:p>
            <a:pPr marL="457200" marR="0" lvl="0" indent="-457200" algn="l" defTabSz="914400" rtl="0" eaLnBrk="1" fontAlgn="auto" latinLnBrk="0" hangingPunct="1">
              <a:lnSpc>
                <a:spcPct val="100000"/>
              </a:lnSpc>
              <a:spcBef>
                <a:spcPts val="0"/>
              </a:spcBef>
              <a:spcAft>
                <a:spcPts val="0"/>
              </a:spcAft>
              <a:buClrTx/>
              <a:buSzTx/>
              <a:buFont typeface="Wingdings" pitchFamily="2" charset="2"/>
              <a:buChar char="Ø"/>
              <a:tabLst/>
              <a:defRPr/>
            </a:pPr>
            <a:endParaRPr kumimoji="0" lang="ru-RU" sz="20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a:ln>
                <a:noFill/>
              </a:ln>
              <a:solidFill>
                <a:prstClr val="black"/>
              </a:solidFill>
              <a:effectLst/>
              <a:uLnTx/>
              <a:uFillTx/>
              <a:latin typeface="Times New Roman" pitchFamily="18" charset="0"/>
              <a:ea typeface="Open Sans" pitchFamily="34" charset="0"/>
              <a:cs typeface="Times New Roman" pitchFamily="18" charset="0"/>
            </a:endParaRPr>
          </a:p>
        </p:txBody>
      </p:sp>
    </p:spTree>
    <p:extLst>
      <p:ext uri="{BB962C8B-B14F-4D97-AF65-F5344CB8AC3E}">
        <p14:creationId xmlns:p14="http://schemas.microsoft.com/office/powerpoint/2010/main" val="3505329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Прямоугольник 2"/>
          <p:cNvSpPr/>
          <p:nvPr/>
        </p:nvSpPr>
        <p:spPr>
          <a:xfrm>
            <a:off x="500034" y="642924"/>
            <a:ext cx="8286808" cy="5539978"/>
          </a:xfrm>
          <a:prstGeom prst="rect">
            <a:avLst/>
          </a:prstGeom>
        </p:spPr>
        <p:txBody>
          <a:bodyPr wrap="square">
            <a:spAutoFit/>
          </a:bodyPr>
          <a:lstStyle/>
          <a:p>
            <a:pPr algn="just"/>
            <a:r>
              <a:rPr lang="ru-RU" sz="2000" b="1" dirty="0" smtClean="0">
                <a:latin typeface="Times New Roman" pitchFamily="18" charset="0"/>
                <a:ea typeface="Open Sans" pitchFamily="34" charset="0"/>
                <a:cs typeface="Times New Roman" pitchFamily="18" charset="0"/>
              </a:rPr>
              <a:t>Средняя </a:t>
            </a:r>
            <a:r>
              <a:rPr lang="ru-RU" sz="2000" b="1" dirty="0" err="1" smtClean="0">
                <a:latin typeface="Times New Roman" pitchFamily="18" charset="0"/>
                <a:ea typeface="Open Sans" pitchFamily="34" charset="0"/>
                <a:cs typeface="Times New Roman" pitchFamily="18" charset="0"/>
              </a:rPr>
              <a:t>документообеспеченность</a:t>
            </a:r>
            <a:r>
              <a:rPr lang="ru-RU" sz="2000" b="1" dirty="0" smtClean="0">
                <a:latin typeface="Times New Roman" pitchFamily="18" charset="0"/>
                <a:ea typeface="Open Sans" pitchFamily="34" charset="0"/>
                <a:cs typeface="Times New Roman" pitchFamily="18" charset="0"/>
              </a:rPr>
              <a:t> в расчете на 1 пользователя муниципальной библиотеки</a:t>
            </a:r>
          </a:p>
          <a:p>
            <a:pPr algn="just"/>
            <a:endParaRPr lang="ru-RU" sz="2000" b="1" dirty="0" smtClean="0">
              <a:latin typeface="Times New Roman" pitchFamily="18" charset="0"/>
              <a:ea typeface="Open Sans" pitchFamily="34" charset="0"/>
              <a:cs typeface="Times New Roman" pitchFamily="18" charset="0"/>
            </a:endParaRPr>
          </a:p>
          <a:p>
            <a:pPr algn="just"/>
            <a:endParaRPr lang="ru-RU" sz="2000" b="1" dirty="0" smtClean="0">
              <a:latin typeface="Times New Roman" pitchFamily="18" charset="0"/>
              <a:ea typeface="Open Sans" pitchFamily="34" charset="0"/>
              <a:cs typeface="Times New Roman" pitchFamily="18" charset="0"/>
            </a:endParaRPr>
          </a:p>
          <a:p>
            <a:pPr algn="just"/>
            <a:endParaRPr lang="ru-RU" sz="2000" b="1" dirty="0" smtClean="0">
              <a:latin typeface="Times New Roman" pitchFamily="18" charset="0"/>
              <a:ea typeface="Open Sans" pitchFamily="34" charset="0"/>
              <a:cs typeface="Times New Roman" pitchFamily="18" charset="0"/>
            </a:endParaRPr>
          </a:p>
          <a:p>
            <a:pPr algn="just"/>
            <a:endParaRPr lang="ru-RU" sz="2000" b="1" dirty="0" smtClean="0">
              <a:latin typeface="Times New Roman" pitchFamily="18" charset="0"/>
              <a:ea typeface="Open Sans" pitchFamily="34" charset="0"/>
              <a:cs typeface="Times New Roman" pitchFamily="18" charset="0"/>
            </a:endParaRPr>
          </a:p>
          <a:p>
            <a:pPr algn="just"/>
            <a:endParaRPr lang="ru-RU" b="1" dirty="0" smtClean="0">
              <a:latin typeface="Times New Roman" pitchFamily="18" charset="0"/>
              <a:ea typeface="Open Sans" pitchFamily="34" charset="0"/>
              <a:cs typeface="Times New Roman" pitchFamily="18" charset="0"/>
            </a:endParaRPr>
          </a:p>
          <a:p>
            <a:pPr algn="just"/>
            <a:endParaRPr lang="ru-RU" b="1" dirty="0" smtClean="0">
              <a:latin typeface="Times New Roman" pitchFamily="18" charset="0"/>
              <a:ea typeface="Open Sans" pitchFamily="34" charset="0"/>
              <a:cs typeface="Times New Roman" pitchFamily="18" charset="0"/>
            </a:endParaRPr>
          </a:p>
          <a:p>
            <a:pPr algn="just"/>
            <a:endParaRPr lang="ru-RU" b="1" dirty="0" smtClean="0">
              <a:latin typeface="Times New Roman" pitchFamily="18" charset="0"/>
              <a:ea typeface="Open Sans" pitchFamily="34" charset="0"/>
              <a:cs typeface="Times New Roman" pitchFamily="18" charset="0"/>
            </a:endParaRPr>
          </a:p>
          <a:p>
            <a:pPr algn="just"/>
            <a:endParaRPr lang="ru-RU" b="1" dirty="0" smtClean="0">
              <a:latin typeface="Times New Roman" pitchFamily="18" charset="0"/>
              <a:ea typeface="Open Sans" pitchFamily="34" charset="0"/>
              <a:cs typeface="Times New Roman" pitchFamily="18" charset="0"/>
            </a:endParaRPr>
          </a:p>
          <a:p>
            <a:pPr algn="just"/>
            <a:endParaRPr lang="ru-RU" b="1" dirty="0" smtClean="0">
              <a:latin typeface="Times New Roman" pitchFamily="18" charset="0"/>
              <a:ea typeface="Open Sans" pitchFamily="34" charset="0"/>
              <a:cs typeface="Times New Roman" pitchFamily="18" charset="0"/>
            </a:endParaRPr>
          </a:p>
          <a:p>
            <a:pPr algn="just"/>
            <a:endParaRPr lang="ru-RU" b="1" dirty="0" smtClean="0">
              <a:latin typeface="Times New Roman" pitchFamily="18" charset="0"/>
              <a:ea typeface="Open Sans" pitchFamily="34" charset="0"/>
              <a:cs typeface="Times New Roman" pitchFamily="18" charset="0"/>
            </a:endParaRPr>
          </a:p>
          <a:p>
            <a:pPr algn="just"/>
            <a:endParaRPr lang="ru-RU" b="1" dirty="0" smtClean="0">
              <a:latin typeface="Times New Roman" pitchFamily="18" charset="0"/>
              <a:ea typeface="Open Sans" pitchFamily="34" charset="0"/>
              <a:cs typeface="Times New Roman" pitchFamily="18" charset="0"/>
            </a:endParaRPr>
          </a:p>
          <a:p>
            <a:pPr algn="just"/>
            <a:endParaRPr lang="ru-RU" b="1" dirty="0" smtClean="0">
              <a:latin typeface="Times New Roman" pitchFamily="18" charset="0"/>
              <a:ea typeface="Open Sans" pitchFamily="34" charset="0"/>
              <a:cs typeface="Times New Roman" pitchFamily="18" charset="0"/>
            </a:endParaRPr>
          </a:p>
          <a:p>
            <a:pPr algn="just"/>
            <a:endParaRPr lang="ru-RU" b="1" dirty="0" smtClean="0">
              <a:latin typeface="Times New Roman" pitchFamily="18" charset="0"/>
              <a:ea typeface="Open Sans" pitchFamily="34" charset="0"/>
              <a:cs typeface="Times New Roman" pitchFamily="18" charset="0"/>
            </a:endParaRPr>
          </a:p>
          <a:p>
            <a:pPr algn="just"/>
            <a:endParaRPr lang="ru-RU" b="1" dirty="0" smtClean="0">
              <a:latin typeface="Times New Roman" pitchFamily="18" charset="0"/>
              <a:ea typeface="Open Sans" pitchFamily="34" charset="0"/>
              <a:cs typeface="Times New Roman" pitchFamily="18" charset="0"/>
            </a:endParaRPr>
          </a:p>
          <a:p>
            <a:pPr algn="just"/>
            <a:endParaRPr lang="ru-RU" b="1" dirty="0" smtClean="0">
              <a:latin typeface="Times New Roman" pitchFamily="18" charset="0"/>
              <a:ea typeface="Open Sans" pitchFamily="34" charset="0"/>
              <a:cs typeface="Times New Roman" pitchFamily="18" charset="0"/>
            </a:endParaRPr>
          </a:p>
          <a:p>
            <a:pPr algn="just"/>
            <a:endParaRPr lang="ru-RU" b="1" dirty="0" smtClean="0">
              <a:latin typeface="Times New Roman" pitchFamily="18" charset="0"/>
              <a:ea typeface="Open Sans" pitchFamily="34" charset="0"/>
              <a:cs typeface="Times New Roman" pitchFamily="18" charset="0"/>
            </a:endParaRPr>
          </a:p>
          <a:p>
            <a:pPr algn="just"/>
            <a:endParaRPr lang="ru-RU" b="1" dirty="0" smtClean="0">
              <a:latin typeface="Times New Roman" pitchFamily="18" charset="0"/>
              <a:ea typeface="Open Sans" pitchFamily="34" charset="0"/>
              <a:cs typeface="Times New Roman" pitchFamily="18" charset="0"/>
            </a:endParaRPr>
          </a:p>
        </p:txBody>
      </p:sp>
      <p:graphicFrame>
        <p:nvGraphicFramePr>
          <p:cNvPr id="4" name="Диаграмма 3"/>
          <p:cNvGraphicFramePr/>
          <p:nvPr>
            <p:extLst>
              <p:ext uri="{D42A27DB-BD31-4B8C-83A1-F6EECF244321}">
                <p14:modId xmlns:p14="http://schemas.microsoft.com/office/powerpoint/2010/main" val="3675408037"/>
              </p:ext>
            </p:extLst>
          </p:nvPr>
        </p:nvGraphicFramePr>
        <p:xfrm>
          <a:off x="1259632" y="1563638"/>
          <a:ext cx="6768752" cy="288032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Прямоугольник 2"/>
          <p:cNvSpPr/>
          <p:nvPr/>
        </p:nvSpPr>
        <p:spPr>
          <a:xfrm>
            <a:off x="395536" y="339502"/>
            <a:ext cx="8176992" cy="4401205"/>
          </a:xfrm>
          <a:prstGeom prst="rect">
            <a:avLst/>
          </a:prstGeom>
        </p:spPr>
        <p:txBody>
          <a:bodyPr wrap="square">
            <a:spAutoFit/>
          </a:bodyPr>
          <a:lstStyle/>
          <a:p>
            <a:pPr algn="just"/>
            <a:r>
              <a:rPr lang="ru-RU" sz="2800" dirty="0" smtClean="0">
                <a:latin typeface="Times New Roman" pitchFamily="18" charset="0"/>
                <a:ea typeface="Open Sans" pitchFamily="34" charset="0"/>
                <a:cs typeface="Times New Roman" pitchFamily="18" charset="0"/>
              </a:rPr>
              <a:t> Самая высокая </a:t>
            </a:r>
            <a:r>
              <a:rPr lang="ru-RU" sz="2800" dirty="0" err="1" smtClean="0">
                <a:latin typeface="Times New Roman" pitchFamily="18" charset="0"/>
                <a:ea typeface="Open Sans" pitchFamily="34" charset="0"/>
                <a:cs typeface="Times New Roman" pitchFamily="18" charset="0"/>
              </a:rPr>
              <a:t>документообеспеченность</a:t>
            </a:r>
            <a:r>
              <a:rPr lang="ru-RU" sz="2800" dirty="0" smtClean="0">
                <a:latin typeface="Times New Roman" pitchFamily="18" charset="0"/>
                <a:ea typeface="Open Sans" pitchFamily="34" charset="0"/>
                <a:cs typeface="Times New Roman" pitchFamily="18" charset="0"/>
              </a:rPr>
              <a:t> на одного пользователя – в </a:t>
            </a:r>
            <a:r>
              <a:rPr lang="ru-RU" sz="2800" dirty="0" err="1" smtClean="0">
                <a:latin typeface="Times New Roman" pitchFamily="18" charset="0"/>
                <a:ea typeface="Open Sans" pitchFamily="34" charset="0"/>
                <a:cs typeface="Times New Roman" pitchFamily="18" charset="0"/>
              </a:rPr>
              <a:t>Пителинском</a:t>
            </a:r>
            <a:r>
              <a:rPr lang="ru-RU" sz="2800" dirty="0" smtClean="0">
                <a:latin typeface="Times New Roman" pitchFamily="18" charset="0"/>
                <a:ea typeface="Open Sans" pitchFamily="34" charset="0"/>
                <a:cs typeface="Times New Roman" pitchFamily="18" charset="0"/>
              </a:rPr>
              <a:t>, </a:t>
            </a:r>
            <a:r>
              <a:rPr lang="ru-RU" sz="2800" dirty="0" err="1" smtClean="0">
                <a:latin typeface="Times New Roman" pitchFamily="18" charset="0"/>
                <a:ea typeface="Open Sans" pitchFamily="34" charset="0"/>
                <a:cs typeface="Times New Roman" pitchFamily="18" charset="0"/>
              </a:rPr>
              <a:t>Путятинском</a:t>
            </a:r>
            <a:r>
              <a:rPr lang="ru-RU" sz="2800" dirty="0" smtClean="0">
                <a:latin typeface="Times New Roman" pitchFamily="18" charset="0"/>
                <a:ea typeface="Open Sans" pitchFamily="34" charset="0"/>
                <a:cs typeface="Times New Roman" pitchFamily="18" charset="0"/>
              </a:rPr>
              <a:t>, </a:t>
            </a:r>
            <a:r>
              <a:rPr lang="ru-RU" sz="2800" dirty="0" err="1" smtClean="0">
                <a:latin typeface="Times New Roman" pitchFamily="18" charset="0"/>
                <a:ea typeface="Open Sans" pitchFamily="34" charset="0"/>
                <a:cs typeface="Times New Roman" pitchFamily="18" charset="0"/>
              </a:rPr>
              <a:t>Сасовском</a:t>
            </a:r>
            <a:r>
              <a:rPr lang="ru-RU" sz="2800" dirty="0" smtClean="0">
                <a:latin typeface="Times New Roman" pitchFamily="18" charset="0"/>
                <a:ea typeface="Open Sans" pitchFamily="34" charset="0"/>
                <a:cs typeface="Times New Roman" pitchFamily="18" charset="0"/>
              </a:rPr>
              <a:t>, </a:t>
            </a:r>
            <a:r>
              <a:rPr lang="ru-RU" sz="2800" dirty="0" err="1" smtClean="0">
                <a:latin typeface="Times New Roman" pitchFamily="18" charset="0"/>
                <a:ea typeface="Open Sans" pitchFamily="34" charset="0"/>
                <a:cs typeface="Times New Roman" pitchFamily="18" charset="0"/>
              </a:rPr>
              <a:t>Чучковском</a:t>
            </a:r>
            <a:r>
              <a:rPr lang="ru-RU" sz="2800" dirty="0" smtClean="0">
                <a:latin typeface="Times New Roman" pitchFamily="18" charset="0"/>
                <a:ea typeface="Open Sans" pitchFamily="34" charset="0"/>
                <a:cs typeface="Times New Roman" pitchFamily="18" charset="0"/>
              </a:rPr>
              <a:t>, Михайловском, Шацком районах ( от 15 до 20 экземпляров).  </a:t>
            </a:r>
          </a:p>
          <a:p>
            <a:pPr algn="just"/>
            <a:r>
              <a:rPr lang="ru-RU" sz="2800" dirty="0" smtClean="0">
                <a:latin typeface="Times New Roman" pitchFamily="18" charset="0"/>
                <a:ea typeface="Open Sans" pitchFamily="34" charset="0"/>
                <a:cs typeface="Times New Roman" pitchFamily="18" charset="0"/>
              </a:rPr>
              <a:t> </a:t>
            </a:r>
          </a:p>
          <a:p>
            <a:pPr algn="just"/>
            <a:r>
              <a:rPr lang="ru-RU" sz="2800" dirty="0" smtClean="0">
                <a:latin typeface="Times New Roman" pitchFamily="18" charset="0"/>
                <a:ea typeface="Open Sans" pitchFamily="34" charset="0"/>
                <a:cs typeface="Times New Roman" pitchFamily="18" charset="0"/>
              </a:rPr>
              <a:t>В течение 2021-2023 гг. прослеживается устойчивая положительная тенденция </a:t>
            </a:r>
            <a:r>
              <a:rPr lang="ru-RU" sz="2800" dirty="0" err="1" smtClean="0">
                <a:latin typeface="Times New Roman" pitchFamily="18" charset="0"/>
                <a:ea typeface="Open Sans" pitchFamily="34" charset="0"/>
                <a:cs typeface="Times New Roman" pitchFamily="18" charset="0"/>
              </a:rPr>
              <a:t>обновляемости</a:t>
            </a:r>
            <a:r>
              <a:rPr lang="ru-RU" sz="2800" dirty="0" smtClean="0">
                <a:latin typeface="Times New Roman" pitchFamily="18" charset="0"/>
                <a:ea typeface="Open Sans" pitchFamily="34" charset="0"/>
                <a:cs typeface="Times New Roman" pitchFamily="18" charset="0"/>
              </a:rPr>
              <a:t> фонда муниципальных библиотек Рязанской области, при этом достичь определенного уровня не удалось, в среднем по России,% (норматив – 5%)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Прямоугольник 2"/>
          <p:cNvSpPr/>
          <p:nvPr/>
        </p:nvSpPr>
        <p:spPr>
          <a:xfrm>
            <a:off x="395536" y="339502"/>
            <a:ext cx="8176992" cy="440120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2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В течение 2023 года в муниципальных библиотеках региона выдано 8 890,28 (- 156,24 к 2021г.) тысяч документов.</a:t>
            </a:r>
          </a:p>
          <a:p>
            <a:pPr marL="0" marR="0" lvl="0" indent="0" algn="just" defTabSz="914400" rtl="0" eaLnBrk="1" fontAlgn="auto" latinLnBrk="0" hangingPunct="1">
              <a:lnSpc>
                <a:spcPct val="100000"/>
              </a:lnSpc>
              <a:spcBef>
                <a:spcPts val="0"/>
              </a:spcBef>
              <a:spcAft>
                <a:spcPts val="0"/>
              </a:spcAft>
              <a:buClrTx/>
              <a:buSzTx/>
              <a:buFontTx/>
              <a:buNone/>
              <a:tabLst/>
              <a:defRPr/>
            </a:pPr>
            <a:r>
              <a:rPr lang="ru-RU" sz="2800" dirty="0" smtClean="0">
                <a:solidFill>
                  <a:prstClr val="black"/>
                </a:solidFill>
                <a:latin typeface="Times New Roman" pitchFamily="18" charset="0"/>
                <a:ea typeface="Open Sans" pitchFamily="34" charset="0"/>
                <a:cs typeface="Times New Roman" pitchFamily="18" charset="0"/>
              </a:rPr>
              <a:t>2021г. – 9 046,52 тыс.;</a:t>
            </a:r>
          </a:p>
          <a:p>
            <a:pPr marL="0" marR="0" lvl="0" indent="0" algn="just" defTabSz="914400" rtl="0" eaLnBrk="1" fontAlgn="auto" latinLnBrk="0" hangingPunct="1">
              <a:lnSpc>
                <a:spcPct val="100000"/>
              </a:lnSpc>
              <a:spcBef>
                <a:spcPts val="0"/>
              </a:spcBef>
              <a:spcAft>
                <a:spcPts val="0"/>
              </a:spcAft>
              <a:buClrTx/>
              <a:buSzTx/>
              <a:buFontTx/>
              <a:buNone/>
              <a:tabLst/>
              <a:defRPr/>
            </a:pPr>
            <a:r>
              <a:rPr lang="ru-RU" sz="2800" dirty="0" smtClean="0">
                <a:solidFill>
                  <a:prstClr val="black"/>
                </a:solidFill>
                <a:latin typeface="Times New Roman" pitchFamily="18" charset="0"/>
                <a:ea typeface="Open Sans" pitchFamily="34" charset="0"/>
                <a:cs typeface="Times New Roman" pitchFamily="18" charset="0"/>
              </a:rPr>
              <a:t>2022г. –  8 796,21 тыс.  </a:t>
            </a:r>
            <a:r>
              <a:rPr kumimoji="0" lang="ru-RU" sz="2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2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Показатели </a:t>
            </a:r>
            <a:r>
              <a:rPr kumimoji="0" lang="ru-RU" sz="2800" b="0" i="0" u="none" strike="noStrike" kern="1200" cap="none" spc="0" normalizeH="0" baseline="0" noProof="0" dirty="0" err="1" smtClean="0">
                <a:ln>
                  <a:noFill/>
                </a:ln>
                <a:solidFill>
                  <a:prstClr val="black"/>
                </a:solidFill>
                <a:effectLst/>
                <a:uLnTx/>
                <a:uFillTx/>
                <a:latin typeface="Times New Roman" pitchFamily="18" charset="0"/>
                <a:ea typeface="Open Sans" pitchFamily="34" charset="0"/>
                <a:cs typeface="Times New Roman" pitchFamily="18" charset="0"/>
              </a:rPr>
              <a:t>документовыдачи</a:t>
            </a:r>
            <a:r>
              <a:rPr kumimoji="0" lang="ru-RU" sz="2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по муниципальным образованиям, в том числе детям и в расчете на одну тысячу населения, см. в Таблице 11 основных данных о работе библиотек за 2023 год, там же –  </a:t>
            </a:r>
            <a:r>
              <a:rPr kumimoji="0" lang="ru-RU" sz="2800" b="0" i="0" u="none" strike="noStrike" kern="1200" cap="none" spc="0" normalizeH="0" baseline="0" noProof="0" dirty="0" err="1" smtClean="0">
                <a:ln>
                  <a:noFill/>
                </a:ln>
                <a:solidFill>
                  <a:prstClr val="black"/>
                </a:solidFill>
                <a:effectLst/>
                <a:uLnTx/>
                <a:uFillTx/>
                <a:latin typeface="Times New Roman" pitchFamily="18" charset="0"/>
                <a:ea typeface="Open Sans" pitchFamily="34" charset="0"/>
                <a:cs typeface="Times New Roman" pitchFamily="18" charset="0"/>
              </a:rPr>
              <a:t>документовыдача</a:t>
            </a:r>
            <a:r>
              <a:rPr kumimoji="0" lang="ru-RU" sz="2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в расчете на одну библиотеку. </a:t>
            </a:r>
          </a:p>
        </p:txBody>
      </p:sp>
    </p:spTree>
    <p:extLst>
      <p:ext uri="{BB962C8B-B14F-4D97-AF65-F5344CB8AC3E}">
        <p14:creationId xmlns:p14="http://schemas.microsoft.com/office/powerpoint/2010/main" val="30611599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Прямоугольник 2"/>
          <p:cNvSpPr/>
          <p:nvPr/>
        </p:nvSpPr>
        <p:spPr>
          <a:xfrm>
            <a:off x="107504" y="339502"/>
            <a:ext cx="8176992" cy="120032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2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a:t>
            </a:r>
            <a:r>
              <a:rPr kumimoji="0" lang="ru-RU" sz="2400" b="1" i="1"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Динамика отказов за 2023 год библиотеками муниципальных образований Рязанской области </a:t>
            </a:r>
          </a:p>
          <a:p>
            <a:pPr marL="0" marR="0" lvl="0" indent="0" algn="just" defTabSz="914400" rtl="0" eaLnBrk="1" fontAlgn="auto" latinLnBrk="0" hangingPunct="1">
              <a:lnSpc>
                <a:spcPct val="100000"/>
              </a:lnSpc>
              <a:spcBef>
                <a:spcPts val="0"/>
              </a:spcBef>
              <a:spcAft>
                <a:spcPts val="0"/>
              </a:spcAft>
              <a:buClrTx/>
              <a:buSzTx/>
              <a:buFontTx/>
              <a:buNone/>
              <a:tabLst/>
              <a:defRPr/>
            </a:pPr>
            <a:r>
              <a:rPr lang="ru-RU" sz="2000" dirty="0" smtClean="0">
                <a:solidFill>
                  <a:prstClr val="black"/>
                </a:solidFill>
                <a:latin typeface="Times New Roman" pitchFamily="18" charset="0"/>
                <a:ea typeface="Open Sans" pitchFamily="34" charset="0"/>
                <a:cs typeface="Times New Roman" pitchFamily="18" charset="0"/>
              </a:rPr>
              <a:t>В 2023 год зарегистрировано </a:t>
            </a:r>
            <a:r>
              <a:rPr lang="ru-RU" sz="2000" b="1" dirty="0" smtClean="0">
                <a:solidFill>
                  <a:prstClr val="black"/>
                </a:solidFill>
                <a:latin typeface="Times New Roman" pitchFamily="18" charset="0"/>
                <a:ea typeface="Open Sans" pitchFamily="34" charset="0"/>
                <a:cs typeface="Times New Roman" pitchFamily="18" charset="0"/>
              </a:rPr>
              <a:t>80 215 </a:t>
            </a:r>
            <a:r>
              <a:rPr lang="ru-RU" sz="2000" dirty="0" smtClean="0">
                <a:solidFill>
                  <a:prstClr val="black"/>
                </a:solidFill>
                <a:latin typeface="Times New Roman" pitchFamily="18" charset="0"/>
                <a:ea typeface="Open Sans" pitchFamily="34" charset="0"/>
                <a:cs typeface="Times New Roman" pitchFamily="18" charset="0"/>
              </a:rPr>
              <a:t>отказов (- 2 793 к 2021г.), или 3,4%</a:t>
            </a:r>
            <a:endParaRPr kumimoji="0" lang="ru-RU" sz="200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p:txBody>
      </p:sp>
      <p:graphicFrame>
        <p:nvGraphicFramePr>
          <p:cNvPr id="4" name="Диаграмма 3"/>
          <p:cNvGraphicFramePr/>
          <p:nvPr>
            <p:extLst>
              <p:ext uri="{D42A27DB-BD31-4B8C-83A1-F6EECF244321}">
                <p14:modId xmlns:p14="http://schemas.microsoft.com/office/powerpoint/2010/main" val="1622190145"/>
              </p:ext>
            </p:extLst>
          </p:nvPr>
        </p:nvGraphicFramePr>
        <p:xfrm>
          <a:off x="539552" y="1707654"/>
          <a:ext cx="8352928" cy="309634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081796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Прямоугольник 2"/>
          <p:cNvSpPr/>
          <p:nvPr/>
        </p:nvSpPr>
        <p:spPr>
          <a:xfrm>
            <a:off x="500034" y="785800"/>
            <a:ext cx="8072494" cy="406265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2800" b="1"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a:t>
            </a:r>
            <a:r>
              <a:rPr kumimoji="0" lang="ru-RU" sz="2500" b="1"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Победители конкурса федерального проекта «Культурная среда» национального проекта «Культура» (2023г.)</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 Центральная библиотека </a:t>
            </a:r>
            <a:r>
              <a:rPr kumimoji="0" lang="ru-RU" sz="1800" b="0" i="0" u="none" strike="noStrike" kern="1200" cap="none" spc="0" normalizeH="0" baseline="0" noProof="0" dirty="0" err="1" smtClean="0">
                <a:ln>
                  <a:noFill/>
                </a:ln>
                <a:solidFill>
                  <a:prstClr val="black"/>
                </a:solidFill>
                <a:effectLst/>
                <a:uLnTx/>
                <a:uFillTx/>
                <a:latin typeface="Times New Roman" pitchFamily="18" charset="0"/>
                <a:ea typeface="Open Sans" pitchFamily="34" charset="0"/>
                <a:cs typeface="Times New Roman" pitchFamily="18" charset="0"/>
              </a:rPr>
              <a:t>Скопинского</a:t>
            </a:r>
            <a:r>
              <a:rPr kumimoji="0" lang="ru-RU" sz="1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района;</a:t>
            </a:r>
          </a:p>
          <a:p>
            <a:pPr marL="0" marR="0" lvl="0" indent="0" algn="just" defTabSz="914400" rtl="0" eaLnBrk="1" fontAlgn="auto" latinLnBrk="0" hangingPunct="1">
              <a:lnSpc>
                <a:spcPct val="100000"/>
              </a:lnSpc>
              <a:spcBef>
                <a:spcPts val="0"/>
              </a:spcBef>
              <a:spcAft>
                <a:spcPts val="0"/>
              </a:spcAft>
              <a:buClrTx/>
              <a:buSzTx/>
              <a:buFontTx/>
              <a:buNone/>
              <a:tabLst/>
              <a:defRPr/>
            </a:pPr>
            <a:r>
              <a:rPr lang="ru-RU" dirty="0" smtClean="0">
                <a:solidFill>
                  <a:prstClr val="black"/>
                </a:solidFill>
                <a:latin typeface="Times New Roman" pitchFamily="18" charset="0"/>
                <a:ea typeface="Open Sans" pitchFamily="34" charset="0"/>
                <a:cs typeface="Times New Roman" pitchFamily="18" charset="0"/>
              </a:rPr>
              <a:t> -</a:t>
            </a:r>
            <a:r>
              <a:rPr kumimoji="0" lang="ru-RU" sz="1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a:t>
            </a:r>
            <a:r>
              <a:rPr kumimoji="0" lang="ru-RU" sz="1800" b="0" i="0" u="none" strike="noStrike" kern="1200" cap="none" spc="0" normalizeH="0" baseline="0" noProof="0" dirty="0" err="1" smtClean="0">
                <a:ln>
                  <a:noFill/>
                </a:ln>
                <a:solidFill>
                  <a:prstClr val="black"/>
                </a:solidFill>
                <a:effectLst/>
                <a:uLnTx/>
                <a:uFillTx/>
                <a:latin typeface="Times New Roman" pitchFamily="18" charset="0"/>
                <a:ea typeface="Open Sans" pitchFamily="34" charset="0"/>
                <a:cs typeface="Times New Roman" pitchFamily="18" charset="0"/>
              </a:rPr>
              <a:t>Межпоселенческая</a:t>
            </a:r>
            <a:r>
              <a:rPr kumimoji="0" lang="ru-RU" sz="1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библиотека имени Н.С. Гумилёва Шиловского района;</a:t>
            </a:r>
          </a:p>
          <a:p>
            <a:pPr marL="0" marR="0" lvl="0" indent="0" algn="just" defTabSz="914400" rtl="0" eaLnBrk="1" fontAlgn="auto" latinLnBrk="0" hangingPunct="1">
              <a:lnSpc>
                <a:spcPct val="100000"/>
              </a:lnSpc>
              <a:spcBef>
                <a:spcPts val="0"/>
              </a:spcBef>
              <a:spcAft>
                <a:spcPts val="0"/>
              </a:spcAft>
              <a:buClrTx/>
              <a:buSzTx/>
              <a:buFontTx/>
              <a:buNone/>
              <a:tabLst/>
              <a:defRPr/>
            </a:pPr>
            <a:r>
              <a:rPr lang="ru-RU" dirty="0" smtClean="0">
                <a:solidFill>
                  <a:prstClr val="black"/>
                </a:solidFill>
                <a:latin typeface="Times New Roman" pitchFamily="18" charset="0"/>
                <a:ea typeface="Open Sans" pitchFamily="34" charset="0"/>
                <a:cs typeface="Times New Roman" pitchFamily="18" charset="0"/>
              </a:rPr>
              <a:t> -</a:t>
            </a:r>
            <a:r>
              <a:rPr kumimoji="0" lang="ru-RU" sz="1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Библиотека-филиал № 10 ЦСДБ г. Рязани;</a:t>
            </a:r>
          </a:p>
          <a:p>
            <a:pPr marL="0" marR="0" lvl="0" indent="0" algn="just" defTabSz="914400" rtl="0" eaLnBrk="1" fontAlgn="auto" latinLnBrk="0" hangingPunct="1">
              <a:lnSpc>
                <a:spcPct val="100000"/>
              </a:lnSpc>
              <a:spcBef>
                <a:spcPts val="0"/>
              </a:spcBef>
              <a:spcAft>
                <a:spcPts val="0"/>
              </a:spcAft>
              <a:buClrTx/>
              <a:buSzTx/>
              <a:buFontTx/>
              <a:buNone/>
              <a:tabLst/>
              <a:defRPr/>
            </a:pPr>
            <a:r>
              <a:rPr lang="ru-RU" dirty="0" smtClean="0">
                <a:solidFill>
                  <a:prstClr val="black"/>
                </a:solidFill>
                <a:latin typeface="Times New Roman" pitchFamily="18" charset="0"/>
                <a:ea typeface="Open Sans" pitchFamily="34" charset="0"/>
                <a:cs typeface="Times New Roman" pitchFamily="18" charset="0"/>
              </a:rPr>
              <a:t> - Детская модельная библиотека </a:t>
            </a:r>
            <a:r>
              <a:rPr lang="ru-RU" dirty="0" err="1" smtClean="0">
                <a:solidFill>
                  <a:prstClr val="black"/>
                </a:solidFill>
                <a:latin typeface="Times New Roman" pitchFamily="18" charset="0"/>
                <a:ea typeface="Open Sans" pitchFamily="34" charset="0"/>
                <a:cs typeface="Times New Roman" pitchFamily="18" charset="0"/>
              </a:rPr>
              <a:t>Пителинского</a:t>
            </a:r>
            <a:r>
              <a:rPr lang="ru-RU" dirty="0" smtClean="0">
                <a:solidFill>
                  <a:prstClr val="black"/>
                </a:solidFill>
                <a:latin typeface="Times New Roman" pitchFamily="18" charset="0"/>
                <a:ea typeface="Open Sans" pitchFamily="34" charset="0"/>
                <a:cs typeface="Times New Roman" pitchFamily="18" charset="0"/>
              </a:rPr>
              <a:t> района;</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a:ln>
                  <a:noFill/>
                </a:ln>
                <a:solidFill>
                  <a:prstClr val="black"/>
                </a:solidFill>
                <a:effectLst/>
                <a:uLnTx/>
                <a:uFillTx/>
                <a:latin typeface="Times New Roman" pitchFamily="18" charset="0"/>
                <a:ea typeface="Open Sans" pitchFamily="34" charset="0"/>
                <a:cs typeface="Times New Roman" pitchFamily="18" charset="0"/>
              </a:rPr>
              <a:t> </a:t>
            </a:r>
            <a:r>
              <a:rPr kumimoji="0" lang="ru-RU" sz="1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a:t>
            </a:r>
            <a:r>
              <a:rPr kumimoji="0" lang="ru-RU" sz="1800" b="0" i="0" u="none" strike="noStrike" kern="1200" cap="none" spc="0" normalizeH="0" baseline="0" noProof="0" dirty="0" err="1" smtClean="0">
                <a:ln>
                  <a:noFill/>
                </a:ln>
                <a:solidFill>
                  <a:prstClr val="black"/>
                </a:solidFill>
                <a:effectLst/>
                <a:uLnTx/>
                <a:uFillTx/>
                <a:latin typeface="Times New Roman" pitchFamily="18" charset="0"/>
                <a:ea typeface="Open Sans" pitchFamily="34" charset="0"/>
                <a:cs typeface="Times New Roman" pitchFamily="18" charset="0"/>
              </a:rPr>
              <a:t>Хиринская</a:t>
            </a:r>
            <a:r>
              <a:rPr kumimoji="0" lang="ru-RU" sz="1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сельская библиотека Рязанского района;</a:t>
            </a:r>
          </a:p>
          <a:p>
            <a:pPr marL="0" marR="0" lvl="0" indent="0" algn="just" defTabSz="914400" rtl="0" eaLnBrk="1" fontAlgn="auto" latinLnBrk="0" hangingPunct="1">
              <a:lnSpc>
                <a:spcPct val="100000"/>
              </a:lnSpc>
              <a:spcBef>
                <a:spcPts val="0"/>
              </a:spcBef>
              <a:spcAft>
                <a:spcPts val="0"/>
              </a:spcAft>
              <a:buClrTx/>
              <a:buSzTx/>
              <a:buFontTx/>
              <a:buNone/>
              <a:tabLst/>
              <a:defRPr/>
            </a:pPr>
            <a:r>
              <a:rPr lang="ru-RU" dirty="0">
                <a:solidFill>
                  <a:prstClr val="black"/>
                </a:solidFill>
                <a:latin typeface="Times New Roman" pitchFamily="18" charset="0"/>
                <a:ea typeface="Open Sans" pitchFamily="34" charset="0"/>
                <a:cs typeface="Times New Roman" pitchFamily="18" charset="0"/>
              </a:rPr>
              <a:t> </a:t>
            </a:r>
            <a:r>
              <a:rPr lang="ru-RU" dirty="0" smtClean="0">
                <a:solidFill>
                  <a:prstClr val="black"/>
                </a:solidFill>
                <a:latin typeface="Times New Roman" pitchFamily="18" charset="0"/>
                <a:ea typeface="Open Sans" pitchFamily="34" charset="0"/>
                <a:cs typeface="Times New Roman" pitchFamily="18" charset="0"/>
              </a:rPr>
              <a:t>- </a:t>
            </a:r>
            <a:r>
              <a:rPr lang="ru-RU" dirty="0" err="1" smtClean="0">
                <a:solidFill>
                  <a:prstClr val="black"/>
                </a:solidFill>
                <a:latin typeface="Times New Roman" pitchFamily="18" charset="0"/>
                <a:ea typeface="Open Sans" pitchFamily="34" charset="0"/>
                <a:cs typeface="Times New Roman" pitchFamily="18" charset="0"/>
              </a:rPr>
              <a:t>Можарская</a:t>
            </a:r>
            <a:r>
              <a:rPr lang="ru-RU" dirty="0" smtClean="0">
                <a:solidFill>
                  <a:prstClr val="black"/>
                </a:solidFill>
                <a:latin typeface="Times New Roman" pitchFamily="18" charset="0"/>
                <a:ea typeface="Open Sans" pitchFamily="34" charset="0"/>
                <a:cs typeface="Times New Roman" pitchFamily="18" charset="0"/>
              </a:rPr>
              <a:t> сельская библиотека </a:t>
            </a:r>
            <a:r>
              <a:rPr lang="ru-RU" dirty="0" err="1" smtClean="0">
                <a:solidFill>
                  <a:prstClr val="black"/>
                </a:solidFill>
                <a:latin typeface="Times New Roman" pitchFamily="18" charset="0"/>
                <a:ea typeface="Open Sans" pitchFamily="34" charset="0"/>
                <a:cs typeface="Times New Roman" pitchFamily="18" charset="0"/>
              </a:rPr>
              <a:t>Сараевского</a:t>
            </a:r>
            <a:r>
              <a:rPr lang="ru-RU" dirty="0" smtClean="0">
                <a:solidFill>
                  <a:prstClr val="black"/>
                </a:solidFill>
                <a:latin typeface="Times New Roman" pitchFamily="18" charset="0"/>
                <a:ea typeface="Open Sans" pitchFamily="34" charset="0"/>
                <a:cs typeface="Times New Roman" pitchFamily="18" charset="0"/>
              </a:rPr>
              <a:t> района;</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a:ln>
                  <a:noFill/>
                </a:ln>
                <a:solidFill>
                  <a:prstClr val="black"/>
                </a:solidFill>
                <a:effectLst/>
                <a:uLnTx/>
                <a:uFillTx/>
                <a:latin typeface="Times New Roman" pitchFamily="18" charset="0"/>
                <a:ea typeface="Open Sans" pitchFamily="34" charset="0"/>
                <a:cs typeface="Times New Roman" pitchFamily="18" charset="0"/>
              </a:rPr>
              <a:t> </a:t>
            </a:r>
            <a:r>
              <a:rPr kumimoji="0" lang="ru-RU" sz="1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Библиотека-филиал №7 ЦБС г. Рязани</a:t>
            </a:r>
          </a:p>
          <a:p>
            <a:pPr marL="176213" marR="0" lvl="0" indent="-176213" algn="just" defTabSz="9144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Всего приобретено в библиотеки нового поколения за 2023г. – </a:t>
            </a:r>
            <a:r>
              <a:rPr kumimoji="0" lang="ru-RU" sz="1800" b="1"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22 015 </a:t>
            </a:r>
            <a:r>
              <a:rPr kumimoji="0" lang="ru-RU" sz="1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экземпляров документов (+ 1 190 тыс. экз. к 2021г.) на общую сумму –        </a:t>
            </a:r>
            <a:r>
              <a:rPr kumimoji="0" lang="ru-RU" sz="1800" b="1"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10668495,00</a:t>
            </a:r>
            <a:r>
              <a:rPr kumimoji="0" lang="ru-RU" sz="1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тыс. рублей (+ 2 795,00 тыс. рублей к 2021г.).</a:t>
            </a:r>
          </a:p>
        </p:txBody>
      </p:sp>
    </p:spTree>
    <p:extLst>
      <p:ext uri="{BB962C8B-B14F-4D97-AF65-F5344CB8AC3E}">
        <p14:creationId xmlns:p14="http://schemas.microsoft.com/office/powerpoint/2010/main" val="31129534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Прямоугольник 2"/>
          <p:cNvSpPr/>
          <p:nvPr/>
        </p:nvSpPr>
        <p:spPr>
          <a:xfrm>
            <a:off x="179513" y="339502"/>
            <a:ext cx="8964487" cy="101566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2400" b="1"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a:t>
            </a:r>
            <a:r>
              <a:rPr kumimoji="0" lang="ru-RU" b="1"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Модельные муниципальные библиотеки в рамках национального проекта «Культура» за 2020-2023гг.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320179913"/>
              </p:ext>
            </p:extLst>
          </p:nvPr>
        </p:nvGraphicFramePr>
        <p:xfrm>
          <a:off x="179512" y="987575"/>
          <a:ext cx="8784974" cy="4026154"/>
        </p:xfrm>
        <a:graphic>
          <a:graphicData uri="http://schemas.openxmlformats.org/drawingml/2006/table">
            <a:tbl>
              <a:tblPr/>
              <a:tblGrid>
                <a:gridCol w="648072">
                  <a:extLst>
                    <a:ext uri="{9D8B030D-6E8A-4147-A177-3AD203B41FA5}">
                      <a16:colId xmlns:a16="http://schemas.microsoft.com/office/drawing/2014/main" val="1992464069"/>
                    </a:ext>
                  </a:extLst>
                </a:gridCol>
                <a:gridCol w="909047">
                  <a:extLst>
                    <a:ext uri="{9D8B030D-6E8A-4147-A177-3AD203B41FA5}">
                      <a16:colId xmlns:a16="http://schemas.microsoft.com/office/drawing/2014/main" val="3366315628"/>
                    </a:ext>
                  </a:extLst>
                </a:gridCol>
                <a:gridCol w="667561">
                  <a:extLst>
                    <a:ext uri="{9D8B030D-6E8A-4147-A177-3AD203B41FA5}">
                      <a16:colId xmlns:a16="http://schemas.microsoft.com/office/drawing/2014/main" val="1669281744"/>
                    </a:ext>
                  </a:extLst>
                </a:gridCol>
                <a:gridCol w="1222946">
                  <a:extLst>
                    <a:ext uri="{9D8B030D-6E8A-4147-A177-3AD203B41FA5}">
                      <a16:colId xmlns:a16="http://schemas.microsoft.com/office/drawing/2014/main" val="1851648496"/>
                    </a:ext>
                  </a:extLst>
                </a:gridCol>
                <a:gridCol w="667561">
                  <a:extLst>
                    <a:ext uri="{9D8B030D-6E8A-4147-A177-3AD203B41FA5}">
                      <a16:colId xmlns:a16="http://schemas.microsoft.com/office/drawing/2014/main" val="2149898237"/>
                    </a:ext>
                  </a:extLst>
                </a:gridCol>
                <a:gridCol w="666776">
                  <a:extLst>
                    <a:ext uri="{9D8B030D-6E8A-4147-A177-3AD203B41FA5}">
                      <a16:colId xmlns:a16="http://schemas.microsoft.com/office/drawing/2014/main" val="649950385"/>
                    </a:ext>
                  </a:extLst>
                </a:gridCol>
                <a:gridCol w="667561">
                  <a:extLst>
                    <a:ext uri="{9D8B030D-6E8A-4147-A177-3AD203B41FA5}">
                      <a16:colId xmlns:a16="http://schemas.microsoft.com/office/drawing/2014/main" val="3873643772"/>
                    </a:ext>
                  </a:extLst>
                </a:gridCol>
                <a:gridCol w="555385">
                  <a:extLst>
                    <a:ext uri="{9D8B030D-6E8A-4147-A177-3AD203B41FA5}">
                      <a16:colId xmlns:a16="http://schemas.microsoft.com/office/drawing/2014/main" val="1002799950"/>
                    </a:ext>
                  </a:extLst>
                </a:gridCol>
                <a:gridCol w="556170">
                  <a:extLst>
                    <a:ext uri="{9D8B030D-6E8A-4147-A177-3AD203B41FA5}">
                      <a16:colId xmlns:a16="http://schemas.microsoft.com/office/drawing/2014/main" val="1379584879"/>
                    </a:ext>
                  </a:extLst>
                </a:gridCol>
                <a:gridCol w="927753">
                  <a:extLst>
                    <a:ext uri="{9D8B030D-6E8A-4147-A177-3AD203B41FA5}">
                      <a16:colId xmlns:a16="http://schemas.microsoft.com/office/drawing/2014/main" val="1095943335"/>
                    </a:ext>
                  </a:extLst>
                </a:gridCol>
                <a:gridCol w="648072">
                  <a:extLst>
                    <a:ext uri="{9D8B030D-6E8A-4147-A177-3AD203B41FA5}">
                      <a16:colId xmlns:a16="http://schemas.microsoft.com/office/drawing/2014/main" val="340672983"/>
                    </a:ext>
                  </a:extLst>
                </a:gridCol>
                <a:gridCol w="648070">
                  <a:extLst>
                    <a:ext uri="{9D8B030D-6E8A-4147-A177-3AD203B41FA5}">
                      <a16:colId xmlns:a16="http://schemas.microsoft.com/office/drawing/2014/main" val="1861493502"/>
                    </a:ext>
                  </a:extLst>
                </a:gridCol>
              </a:tblGrid>
              <a:tr h="803885">
                <a:tc>
                  <a:txBody>
                    <a:bodyPr/>
                    <a:lstStyle/>
                    <a:p>
                      <a:pPr>
                        <a:lnSpc>
                          <a:spcPct val="115000"/>
                        </a:lnSpc>
                        <a:spcAft>
                          <a:spcPts val="1000"/>
                        </a:spcAft>
                      </a:pPr>
                      <a:r>
                        <a:rPr lang="ru-RU" sz="10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3663" indent="0">
                        <a:lnSpc>
                          <a:spcPct val="115000"/>
                        </a:lnSpc>
                        <a:spcAft>
                          <a:spcPts val="1000"/>
                        </a:spcAft>
                      </a:pPr>
                      <a:r>
                        <a:rPr lang="ru-RU" sz="1100" b="1" dirty="0">
                          <a:effectLst/>
                          <a:latin typeface="Times New Roman" panose="02020603050405020304" pitchFamily="18" charset="0"/>
                          <a:ea typeface="Times New Roman" panose="02020603050405020304" pitchFamily="18" charset="0"/>
                          <a:cs typeface="Times New Roman" panose="02020603050405020304" pitchFamily="18" charset="0"/>
                        </a:rPr>
                        <a:t>Кол-во </a:t>
                      </a:r>
                      <a:r>
                        <a:rPr lang="ru-RU" sz="1100" b="1" dirty="0" smtClean="0">
                          <a:effectLst/>
                          <a:latin typeface="Times New Roman" panose="02020603050405020304" pitchFamily="18" charset="0"/>
                          <a:ea typeface="Times New Roman" panose="02020603050405020304" pitchFamily="18" charset="0"/>
                          <a:cs typeface="Times New Roman" panose="02020603050405020304" pitchFamily="18" charset="0"/>
                        </a:rPr>
                        <a:t>библиотек</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100" b="1" dirty="0">
                          <a:effectLst/>
                          <a:latin typeface="Times New Roman" panose="02020603050405020304" pitchFamily="18" charset="0"/>
                          <a:ea typeface="Times New Roman" panose="02020603050405020304" pitchFamily="18" charset="0"/>
                          <a:cs typeface="Times New Roman" panose="02020603050405020304" pitchFamily="18" charset="0"/>
                        </a:rPr>
                        <a:t>Кол-во экз.</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100" b="1" dirty="0">
                          <a:effectLst/>
                          <a:latin typeface="Times New Roman" panose="02020603050405020304" pitchFamily="18" charset="0"/>
                          <a:ea typeface="Times New Roman" panose="02020603050405020304" pitchFamily="18" charset="0"/>
                          <a:cs typeface="Times New Roman" panose="02020603050405020304" pitchFamily="18" charset="0"/>
                        </a:rPr>
                        <a:t>Общая сумма</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ru-RU" sz="1100" b="1" dirty="0" err="1" smtClean="0">
                          <a:effectLst/>
                          <a:latin typeface="Times New Roman" panose="02020603050405020304" pitchFamily="18" charset="0"/>
                          <a:ea typeface="Times New Roman" panose="02020603050405020304" pitchFamily="18" charset="0"/>
                          <a:cs typeface="Times New Roman" panose="02020603050405020304" pitchFamily="18" charset="0"/>
                        </a:rPr>
                        <a:t>фед</a:t>
                      </a:r>
                      <a:r>
                        <a:rPr lang="ru-RU" sz="1100" b="1" dirty="0" smtClean="0">
                          <a:effectLst/>
                          <a:latin typeface="Times New Roman" panose="02020603050405020304" pitchFamily="18" charset="0"/>
                          <a:ea typeface="Times New Roman" panose="02020603050405020304" pitchFamily="18" charset="0"/>
                          <a:cs typeface="Times New Roman" panose="02020603050405020304" pitchFamily="18" charset="0"/>
                        </a:rPr>
                        <a:t>. ср-</a:t>
                      </a:r>
                      <a:r>
                        <a:rPr lang="ru-RU" sz="1100" b="1" dirty="0" err="1" smtClean="0">
                          <a:effectLst/>
                          <a:latin typeface="Times New Roman" panose="02020603050405020304" pitchFamily="18" charset="0"/>
                          <a:ea typeface="Times New Roman" panose="02020603050405020304" pitchFamily="18" charset="0"/>
                          <a:cs typeface="Times New Roman" panose="02020603050405020304" pitchFamily="18" charset="0"/>
                        </a:rPr>
                        <a:t>ва</a:t>
                      </a:r>
                      <a:r>
                        <a:rPr lang="ru-RU" sz="1100" b="1"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ru-RU" sz="1100" b="1" dirty="0">
                          <a:effectLst/>
                          <a:latin typeface="Times New Roman" panose="02020603050405020304" pitchFamily="18" charset="0"/>
                          <a:ea typeface="Times New Roman" panose="02020603050405020304" pitchFamily="18" charset="0"/>
                          <a:cs typeface="Times New Roman" panose="02020603050405020304" pitchFamily="18" charset="0"/>
                        </a:rPr>
                        <a:t>(тыс. рублей)</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100" b="1" dirty="0">
                          <a:effectLst/>
                          <a:latin typeface="Times New Roman" panose="02020603050405020304" pitchFamily="18" charset="0"/>
                          <a:ea typeface="Times New Roman" panose="02020603050405020304" pitchFamily="18" charset="0"/>
                          <a:cs typeface="Times New Roman" panose="02020603050405020304" pitchFamily="18" charset="0"/>
                        </a:rPr>
                        <a:t>ОПЛ</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100" b="1" dirty="0">
                          <a:effectLst/>
                          <a:latin typeface="Times New Roman" panose="02020603050405020304" pitchFamily="18" charset="0"/>
                          <a:ea typeface="Times New Roman" panose="02020603050405020304" pitchFamily="18" charset="0"/>
                          <a:cs typeface="Times New Roman" panose="02020603050405020304" pitchFamily="18" charset="0"/>
                        </a:rPr>
                        <a:t>ЕНЛ</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ru-RU" sz="11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100" b="1" dirty="0">
                          <a:effectLst/>
                          <a:latin typeface="Times New Roman" panose="02020603050405020304" pitchFamily="18" charset="0"/>
                          <a:ea typeface="Times New Roman" panose="02020603050405020304" pitchFamily="18" charset="0"/>
                          <a:cs typeface="Times New Roman" panose="02020603050405020304" pitchFamily="18" charset="0"/>
                        </a:rPr>
                        <a:t>Техника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100" b="1" dirty="0">
                          <a:effectLst/>
                          <a:latin typeface="Times New Roman" panose="02020603050405020304" pitchFamily="18" charset="0"/>
                          <a:ea typeface="Times New Roman" panose="02020603050405020304" pitchFamily="18" charset="0"/>
                          <a:cs typeface="Times New Roman" panose="02020603050405020304" pitchFamily="18" charset="0"/>
                        </a:rPr>
                        <a:t>С/х</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ru-RU" sz="11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100" b="1" dirty="0">
                          <a:effectLst/>
                          <a:latin typeface="Times New Roman" panose="02020603050405020304" pitchFamily="18" charset="0"/>
                          <a:ea typeface="Times New Roman" panose="02020603050405020304" pitchFamily="18" charset="0"/>
                          <a:cs typeface="Times New Roman" panose="02020603050405020304" pitchFamily="18" charset="0"/>
                        </a:rPr>
                        <a:t>Иск-во</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100" b="1" dirty="0" err="1">
                          <a:effectLst/>
                          <a:latin typeface="Times New Roman" panose="02020603050405020304" pitchFamily="18" charset="0"/>
                          <a:ea typeface="Times New Roman" panose="02020603050405020304" pitchFamily="18" charset="0"/>
                          <a:cs typeface="Times New Roman" panose="02020603050405020304" pitchFamily="18" charset="0"/>
                        </a:rPr>
                        <a:t>Литературо</a:t>
                      </a:r>
                      <a:r>
                        <a:rPr lang="ru-RU" sz="1100" b="1" dirty="0">
                          <a:effectLst/>
                          <a:latin typeface="Times New Roman" panose="02020603050405020304" pitchFamily="18" charset="0"/>
                          <a:ea typeface="Times New Roman" panose="02020603050405020304" pitchFamily="18" charset="0"/>
                          <a:cs typeface="Times New Roman" panose="02020603050405020304" pitchFamily="18" charset="0"/>
                        </a:rPr>
                        <a:t>-ведение</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100" b="1" dirty="0">
                          <a:effectLst/>
                          <a:latin typeface="Times New Roman" panose="02020603050405020304" pitchFamily="18" charset="0"/>
                          <a:ea typeface="Times New Roman" panose="02020603050405020304" pitchFamily="18" charset="0"/>
                          <a:cs typeface="Times New Roman" panose="02020603050405020304" pitchFamily="18" charset="0"/>
                        </a:rPr>
                        <a:t>ХЛ</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100" b="1" dirty="0">
                          <a:effectLst/>
                          <a:latin typeface="Times New Roman" panose="02020603050405020304" pitchFamily="18" charset="0"/>
                          <a:ea typeface="Times New Roman" panose="02020603050405020304" pitchFamily="18" charset="0"/>
                          <a:cs typeface="Times New Roman" panose="02020603050405020304" pitchFamily="18" charset="0"/>
                        </a:rPr>
                        <a:t>Прочие</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6069154"/>
                  </a:ext>
                </a:extLst>
              </a:tr>
              <a:tr h="528891">
                <a:tc>
                  <a:txBody>
                    <a:bodyPr/>
                    <a:lstStyle/>
                    <a:p>
                      <a:pPr>
                        <a:lnSpc>
                          <a:spcPct val="115000"/>
                        </a:lnSpc>
                        <a:spcAft>
                          <a:spcPts val="1000"/>
                        </a:spcAft>
                      </a:pPr>
                      <a:r>
                        <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rPr>
                        <a:t>2020г.</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2000" dirty="0">
                          <a:effectLst/>
                          <a:latin typeface="Times New Roman" panose="02020603050405020304" pitchFamily="18" charset="0"/>
                          <a:ea typeface="Times New Roman" panose="02020603050405020304" pitchFamily="18" charset="0"/>
                          <a:cs typeface="Times New Roman" panose="02020603050405020304" pitchFamily="18" charset="0"/>
                        </a:rPr>
                        <a:t>4</a:t>
                      </a:r>
                      <a:endParaRPr lang="ru-RU"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rPr>
                        <a:t>27 467</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400" dirty="0">
                          <a:effectLst/>
                          <a:latin typeface="Times New Roman" panose="02020603050405020304" pitchFamily="18" charset="0"/>
                          <a:ea typeface="Times New Roman" panose="02020603050405020304" pitchFamily="18" charset="0"/>
                          <a:cs typeface="Times New Roman" panose="02020603050405020304" pitchFamily="18" charset="0"/>
                        </a:rPr>
                        <a:t>8 035 064,89</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3 691</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1 763</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865</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292</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1287</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436</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18 987</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ru-RU" sz="1200" b="1">
                          <a:effectLst/>
                          <a:latin typeface="Times New Roman" panose="02020603050405020304" pitchFamily="18" charset="0"/>
                          <a:ea typeface="Times New Roman" panose="02020603050405020304" pitchFamily="18" charset="0"/>
                          <a:cs typeface="Times New Roman" panose="02020603050405020304" pitchFamily="18" charset="0"/>
                        </a:rPr>
                        <a:t>69,1%</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146</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6845744"/>
                  </a:ext>
                </a:extLst>
              </a:tr>
              <a:tr h="528891">
                <a:tc>
                  <a:txBody>
                    <a:bodyPr/>
                    <a:lstStyle/>
                    <a:p>
                      <a:pPr>
                        <a:lnSpc>
                          <a:spcPct val="115000"/>
                        </a:lnSpc>
                        <a:spcAft>
                          <a:spcPts val="1000"/>
                        </a:spcAft>
                      </a:pPr>
                      <a:r>
                        <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rPr>
                        <a:t>2021г.</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2000"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ru-RU"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rPr>
                        <a:t>20 825</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400" dirty="0">
                          <a:effectLst/>
                          <a:latin typeface="Times New Roman" panose="02020603050405020304" pitchFamily="18" charset="0"/>
                          <a:ea typeface="Times New Roman" panose="02020603050405020304" pitchFamily="18" charset="0"/>
                          <a:cs typeface="Times New Roman" panose="02020603050405020304" pitchFamily="18" charset="0"/>
                        </a:rPr>
                        <a:t>7 873 710,36</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2 425</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1 528</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648</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222</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585</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480</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14 723</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ru-RU" sz="1200" b="1">
                          <a:effectLst/>
                          <a:latin typeface="Times New Roman" panose="02020603050405020304" pitchFamily="18" charset="0"/>
                          <a:ea typeface="Times New Roman" panose="02020603050405020304" pitchFamily="18" charset="0"/>
                          <a:cs typeface="Times New Roman" panose="02020603050405020304" pitchFamily="18" charset="0"/>
                        </a:rPr>
                        <a:t>70,6%</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214</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95350208"/>
                  </a:ext>
                </a:extLst>
              </a:tr>
              <a:tr h="528891">
                <a:tc>
                  <a:txBody>
                    <a:bodyPr/>
                    <a:lstStyle/>
                    <a:p>
                      <a:pPr>
                        <a:lnSpc>
                          <a:spcPct val="115000"/>
                        </a:lnSpc>
                        <a:spcAft>
                          <a:spcPts val="1000"/>
                        </a:spcAft>
                      </a:pPr>
                      <a:r>
                        <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rPr>
                        <a:t>2022г.</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2000"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ru-RU"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rPr>
                        <a:t>18 506</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400" dirty="0">
                          <a:effectLst/>
                          <a:latin typeface="Times New Roman" panose="02020603050405020304" pitchFamily="18" charset="0"/>
                          <a:ea typeface="Times New Roman" panose="02020603050405020304" pitchFamily="18" charset="0"/>
                          <a:cs typeface="Times New Roman" panose="02020603050405020304" pitchFamily="18" charset="0"/>
                        </a:rPr>
                        <a:t>6 727 405,60</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1 122</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808</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264</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81</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271</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172</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15 780</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ru-RU" sz="1200" b="1" dirty="0">
                          <a:effectLst/>
                          <a:latin typeface="Times New Roman" panose="02020603050405020304" pitchFamily="18" charset="0"/>
                          <a:ea typeface="Times New Roman" panose="02020603050405020304" pitchFamily="18" charset="0"/>
                          <a:cs typeface="Times New Roman" panose="02020603050405020304" pitchFamily="18" charset="0"/>
                        </a:rPr>
                        <a:t>85,3%</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8</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74758884"/>
                  </a:ext>
                </a:extLst>
              </a:tr>
              <a:tr h="528891">
                <a:tc>
                  <a:txBody>
                    <a:bodyPr/>
                    <a:lstStyle/>
                    <a:p>
                      <a:pPr>
                        <a:lnSpc>
                          <a:spcPct val="115000"/>
                        </a:lnSpc>
                        <a:spcAft>
                          <a:spcPts val="1000"/>
                        </a:spcAft>
                      </a:pPr>
                      <a:r>
                        <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rPr>
                        <a:t>2023г.</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2000"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ru-RU"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rPr>
                        <a:t>22 015</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400" dirty="0">
                          <a:effectLst/>
                          <a:latin typeface="Times New Roman" panose="02020603050405020304" pitchFamily="18" charset="0"/>
                          <a:ea typeface="Times New Roman" panose="02020603050405020304" pitchFamily="18" charset="0"/>
                          <a:cs typeface="Times New Roman" panose="02020603050405020304" pitchFamily="18" charset="0"/>
                        </a:rPr>
                        <a:t>10 668 495,00</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2 143</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1 309</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715</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188</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552</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374</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16 734</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ru-RU" sz="1200" b="1">
                          <a:effectLst/>
                          <a:latin typeface="Times New Roman" panose="02020603050405020304" pitchFamily="18" charset="0"/>
                          <a:ea typeface="Times New Roman" panose="02020603050405020304" pitchFamily="18" charset="0"/>
                          <a:cs typeface="Times New Roman" panose="02020603050405020304" pitchFamily="18" charset="0"/>
                        </a:rPr>
                        <a:t>76,0%</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14681546"/>
                  </a:ext>
                </a:extLst>
              </a:tr>
              <a:tr h="968980">
                <a:tc>
                  <a:txBody>
                    <a:bodyPr/>
                    <a:lstStyle/>
                    <a:p>
                      <a:pPr>
                        <a:lnSpc>
                          <a:spcPct val="115000"/>
                        </a:lnSpc>
                        <a:spcAft>
                          <a:spcPts val="1000"/>
                        </a:spcAft>
                      </a:pPr>
                      <a:r>
                        <a:rPr lang="ru-RU" sz="1200" b="1" dirty="0">
                          <a:effectLst/>
                          <a:latin typeface="Times New Roman" panose="02020603050405020304" pitchFamily="18" charset="0"/>
                          <a:ea typeface="Times New Roman" panose="02020603050405020304" pitchFamily="18" charset="0"/>
                          <a:cs typeface="Times New Roman" panose="02020603050405020304" pitchFamily="18" charset="0"/>
                        </a:rPr>
                        <a:t>Всего: 2020 – </a:t>
                      </a:r>
                      <a:r>
                        <a:rPr lang="ru-RU" sz="1200" b="1" dirty="0" smtClean="0">
                          <a:effectLst/>
                          <a:latin typeface="Times New Roman" panose="02020603050405020304" pitchFamily="18" charset="0"/>
                          <a:ea typeface="Times New Roman" panose="02020603050405020304" pitchFamily="18" charset="0"/>
                          <a:cs typeface="Times New Roman" panose="02020603050405020304" pitchFamily="18" charset="0"/>
                        </a:rPr>
                        <a:t>2023гг</a:t>
                      </a:r>
                      <a:r>
                        <a:rPr lang="ru-RU" sz="12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rPr>
                        <a:t>23</a:t>
                      </a:r>
                      <a:endParaRPr lang="ru-RU"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rPr>
                        <a:t>88 813</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rPr>
                        <a:t>33 304 675,85</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9 381</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ru-RU" sz="1200" b="1" dirty="0">
                          <a:effectLst/>
                          <a:latin typeface="Times New Roman" panose="02020603050405020304" pitchFamily="18" charset="0"/>
                          <a:ea typeface="Times New Roman" panose="02020603050405020304" pitchFamily="18" charset="0"/>
                          <a:cs typeface="Times New Roman" panose="02020603050405020304" pitchFamily="18" charset="0"/>
                        </a:rPr>
                        <a:t>10,6%</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5 408</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ru-RU" sz="1200" b="1" dirty="0">
                          <a:effectLst/>
                          <a:latin typeface="Times New Roman" panose="02020603050405020304" pitchFamily="18" charset="0"/>
                          <a:ea typeface="Times New Roman" panose="02020603050405020304" pitchFamily="18" charset="0"/>
                          <a:cs typeface="Times New Roman" panose="02020603050405020304" pitchFamily="18" charset="0"/>
                        </a:rPr>
                        <a:t>6,1%</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2 492</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ru-RU" sz="1200" b="1" dirty="0">
                          <a:effectLst/>
                          <a:latin typeface="Times New Roman" panose="02020603050405020304" pitchFamily="18" charset="0"/>
                          <a:ea typeface="Times New Roman" panose="02020603050405020304" pitchFamily="18" charset="0"/>
                          <a:cs typeface="Times New Roman" panose="02020603050405020304" pitchFamily="18" charset="0"/>
                        </a:rPr>
                        <a:t>2,8%</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783</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ru-RU" sz="1200" b="1" dirty="0">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2695</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ru-RU" sz="1200" b="1" dirty="0">
                          <a:effectLst/>
                          <a:latin typeface="Times New Roman" panose="02020603050405020304" pitchFamily="18" charset="0"/>
                          <a:ea typeface="Times New Roman" panose="02020603050405020304" pitchFamily="18" charset="0"/>
                          <a:cs typeface="Times New Roman" panose="02020603050405020304" pitchFamily="18" charset="0"/>
                        </a:rPr>
                        <a:t>3,0%</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1462</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ru-RU" sz="1200" b="1" dirty="0">
                          <a:effectLst/>
                          <a:latin typeface="Times New Roman" panose="02020603050405020304" pitchFamily="18" charset="0"/>
                          <a:ea typeface="Times New Roman" panose="02020603050405020304" pitchFamily="18" charset="0"/>
                          <a:cs typeface="Times New Roman" panose="02020603050405020304" pitchFamily="18" charset="0"/>
                        </a:rPr>
                        <a:t>1,6%</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66 224</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ru-RU" sz="1200" b="1" dirty="0">
                          <a:effectLst/>
                          <a:latin typeface="Times New Roman" panose="02020603050405020304" pitchFamily="18" charset="0"/>
                          <a:ea typeface="Times New Roman" panose="02020603050405020304" pitchFamily="18" charset="0"/>
                          <a:cs typeface="Times New Roman" panose="02020603050405020304" pitchFamily="18" charset="0"/>
                        </a:rPr>
                        <a:t>74,5%</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368</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ru-RU" sz="1200" b="1" dirty="0">
                          <a:effectLst/>
                          <a:latin typeface="Times New Roman" panose="02020603050405020304" pitchFamily="18" charset="0"/>
                          <a:ea typeface="Times New Roman" panose="02020603050405020304" pitchFamily="18" charset="0"/>
                          <a:cs typeface="Times New Roman" panose="02020603050405020304" pitchFamily="18" charset="0"/>
                        </a:rPr>
                        <a:t>0,4%</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4381011"/>
                  </a:ext>
                </a:extLst>
              </a:tr>
            </a:tbl>
          </a:graphicData>
        </a:graphic>
      </p:graphicFrame>
    </p:spTree>
    <p:extLst>
      <p:ext uri="{BB962C8B-B14F-4D97-AF65-F5344CB8AC3E}">
        <p14:creationId xmlns:p14="http://schemas.microsoft.com/office/powerpoint/2010/main" val="2476683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3" name="Прямоугольник 2"/>
          <p:cNvSpPr/>
          <p:nvPr/>
        </p:nvSpPr>
        <p:spPr>
          <a:xfrm>
            <a:off x="642910" y="571486"/>
            <a:ext cx="8033546" cy="4154984"/>
          </a:xfrm>
          <a:prstGeom prst="rect">
            <a:avLst/>
          </a:prstGeom>
        </p:spPr>
        <p:txBody>
          <a:bodyPr wrap="square">
            <a:spAutoFit/>
          </a:bodyPr>
          <a:lstStyle/>
          <a:p>
            <a:pPr algn="just"/>
            <a:r>
              <a:rPr lang="ru-RU" sz="2400" b="1" spc="-4" dirty="0" smtClean="0">
                <a:latin typeface="Times New Roman" pitchFamily="18" charset="0"/>
                <a:cs typeface="Times New Roman" pitchFamily="18" charset="0"/>
              </a:rPr>
              <a:t>  Объем документного фонда муниципальных библиотек</a:t>
            </a:r>
          </a:p>
          <a:p>
            <a:pPr algn="just"/>
            <a:r>
              <a:rPr lang="ru-RU" dirty="0" smtClean="0">
                <a:latin typeface="Times New Roman" pitchFamily="18" charset="0"/>
                <a:ea typeface="Open Sans" pitchFamily="34" charset="0"/>
                <a:cs typeface="Times New Roman" pitchFamily="18" charset="0"/>
              </a:rPr>
              <a:t>    </a:t>
            </a:r>
            <a:r>
              <a:rPr lang="ru-RU" dirty="0" smtClean="0">
                <a:latin typeface="Times New Roman" pitchFamily="18" charset="0"/>
                <a:ea typeface="Open Sans" pitchFamily="34" charset="0"/>
                <a:cs typeface="Times New Roman" pitchFamily="18" charset="0"/>
              </a:rPr>
              <a:t>    </a:t>
            </a:r>
            <a:r>
              <a:rPr lang="ru-RU" sz="2400" dirty="0" smtClean="0">
                <a:latin typeface="Times New Roman" pitchFamily="18" charset="0"/>
                <a:ea typeface="Open Sans" pitchFamily="34" charset="0"/>
                <a:cs typeface="Times New Roman" pitchFamily="18" charset="0"/>
              </a:rPr>
              <a:t>Совокупный объем документного фонда библиотек муниципальных образований региона на 01.01.2024г. составляет </a:t>
            </a:r>
            <a:r>
              <a:rPr lang="ru-RU" sz="2400" b="1" dirty="0" smtClean="0">
                <a:latin typeface="Times New Roman" pitchFamily="18" charset="0"/>
                <a:ea typeface="Open Sans" pitchFamily="34" charset="0"/>
                <a:cs typeface="Times New Roman" pitchFamily="18" charset="0"/>
              </a:rPr>
              <a:t>4779,69</a:t>
            </a:r>
            <a:r>
              <a:rPr lang="ru-RU" sz="2400" dirty="0" smtClean="0">
                <a:latin typeface="Times New Roman" pitchFamily="18" charset="0"/>
                <a:ea typeface="Open Sans" pitchFamily="34" charset="0"/>
                <a:cs typeface="Times New Roman" pitchFamily="18" charset="0"/>
              </a:rPr>
              <a:t> тыс.единиц хранения, что на </a:t>
            </a:r>
            <a:r>
              <a:rPr lang="ru-RU" sz="2400" b="1" dirty="0" smtClean="0">
                <a:latin typeface="Times New Roman" pitchFamily="18" charset="0"/>
                <a:ea typeface="Open Sans" pitchFamily="34" charset="0"/>
                <a:cs typeface="Times New Roman" pitchFamily="18" charset="0"/>
              </a:rPr>
              <a:t>34,14</a:t>
            </a:r>
            <a:r>
              <a:rPr lang="ru-RU" sz="2400" dirty="0" smtClean="0">
                <a:latin typeface="Times New Roman" pitchFamily="18" charset="0"/>
                <a:ea typeface="Open Sans" pitchFamily="34" charset="0"/>
                <a:cs typeface="Times New Roman" pitchFamily="18" charset="0"/>
              </a:rPr>
              <a:t> тыс. экземпляров меньше уровня 2021года или на 0,7% меньше, чем в 2021 году и на 0,1% меньше, чем в 2022 году.</a:t>
            </a:r>
            <a:endParaRPr lang="ru-RU" sz="2400" dirty="0">
              <a:latin typeface="Times New Roman" pitchFamily="18" charset="0"/>
              <a:ea typeface="Open Sans" pitchFamily="34" charset="0"/>
              <a:cs typeface="Times New Roman" pitchFamily="18" charset="0"/>
            </a:endParaRPr>
          </a:p>
          <a:p>
            <a:pPr algn="just"/>
            <a:r>
              <a:rPr lang="ru-RU" sz="2400" b="1" spc="-4" dirty="0" smtClean="0">
                <a:solidFill>
                  <a:srgbClr val="C00000"/>
                </a:solidFill>
                <a:latin typeface="Times New Roman" pitchFamily="18" charset="0"/>
                <a:cs typeface="Times New Roman" pitchFamily="18" charset="0"/>
              </a:rPr>
              <a:t>    </a:t>
            </a:r>
          </a:p>
          <a:p>
            <a:pPr algn="just"/>
            <a:r>
              <a:rPr lang="ru-RU" sz="2400" b="1" spc="-4" dirty="0">
                <a:solidFill>
                  <a:srgbClr val="C00000"/>
                </a:solidFill>
                <a:latin typeface="Times New Roman" pitchFamily="18" charset="0"/>
                <a:cs typeface="Times New Roman" pitchFamily="18" charset="0"/>
              </a:rPr>
              <a:t> </a:t>
            </a:r>
            <a:r>
              <a:rPr lang="ru-RU" sz="2400" b="1" spc="-4" dirty="0" smtClean="0">
                <a:solidFill>
                  <a:srgbClr val="C00000"/>
                </a:solidFill>
                <a:latin typeface="Times New Roman" pitchFamily="18" charset="0"/>
                <a:cs typeface="Times New Roman" pitchFamily="18" charset="0"/>
              </a:rPr>
              <a:t>   </a:t>
            </a:r>
            <a:r>
              <a:rPr lang="ru-RU" sz="2400" spc="-4" dirty="0" smtClean="0">
                <a:latin typeface="Times New Roman" pitchFamily="18" charset="0"/>
                <a:cs typeface="Times New Roman" pitchFamily="18" charset="0"/>
              </a:rPr>
              <a:t>Данные анализа позволяют утверждать, что отрицательная динамика в отношении объема совокупного фонда муниципальных библиотек региона, наблюдаемая за последние годы, в отчетном году сохранилась.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Прямоугольник 2"/>
          <p:cNvSpPr/>
          <p:nvPr/>
        </p:nvSpPr>
        <p:spPr>
          <a:xfrm>
            <a:off x="500034" y="785800"/>
            <a:ext cx="8072494" cy="252376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2800" b="1"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Участие в национальном проекте «Культура» дает возможность пополнить библиотечный фонд новыми изданиями, улучшить качество фонда, удовлетворить запросы пользователей библиотек</a:t>
            </a:r>
            <a:r>
              <a:rPr kumimoji="0" lang="ru-RU" sz="1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p:txBody>
      </p:sp>
    </p:spTree>
    <p:extLst>
      <p:ext uri="{BB962C8B-B14F-4D97-AF65-F5344CB8AC3E}">
        <p14:creationId xmlns:p14="http://schemas.microsoft.com/office/powerpoint/2010/main" val="37126974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Прямоугольник 2"/>
          <p:cNvSpPr/>
          <p:nvPr/>
        </p:nvSpPr>
        <p:spPr>
          <a:xfrm>
            <a:off x="500034" y="785800"/>
            <a:ext cx="8072494" cy="3016210"/>
          </a:xfrm>
          <a:prstGeom prst="rect">
            <a:avLst/>
          </a:prstGeom>
        </p:spPr>
        <p:txBody>
          <a:bodyPr wrap="square">
            <a:spAutoFit/>
          </a:bodyPr>
          <a:lstStyle/>
          <a:p>
            <a:pPr algn="just"/>
            <a:r>
              <a:rPr lang="ru-RU" sz="2800" b="1" dirty="0" smtClean="0">
                <a:latin typeface="Times New Roman" pitchFamily="18" charset="0"/>
                <a:ea typeface="Open Sans" pitchFamily="34" charset="0"/>
                <a:cs typeface="Times New Roman" pitchFamily="18" charset="0"/>
              </a:rPr>
              <a:t>    Финансирование комплектования фондов </a:t>
            </a:r>
            <a:endParaRPr lang="ru-RU" sz="2800" dirty="0" smtClean="0">
              <a:latin typeface="Times New Roman" pitchFamily="18" charset="0"/>
              <a:ea typeface="Open Sans" pitchFamily="34" charset="0"/>
              <a:cs typeface="Times New Roman" pitchFamily="18" charset="0"/>
            </a:endParaRPr>
          </a:p>
          <a:p>
            <a:pPr algn="just"/>
            <a:endParaRPr lang="ru-RU" dirty="0" smtClean="0">
              <a:latin typeface="Times New Roman" pitchFamily="18" charset="0"/>
              <a:ea typeface="Open Sans" pitchFamily="34" charset="0"/>
              <a:cs typeface="Times New Roman" pitchFamily="18" charset="0"/>
            </a:endParaRPr>
          </a:p>
          <a:p>
            <a:pPr algn="just"/>
            <a:r>
              <a:rPr lang="ru-RU" dirty="0" smtClean="0">
                <a:latin typeface="Times New Roman" pitchFamily="18" charset="0"/>
                <a:ea typeface="Open Sans" pitchFamily="34" charset="0"/>
                <a:cs typeface="Times New Roman" pitchFamily="18" charset="0"/>
              </a:rPr>
              <a:t>В 2023 году израсходовано – </a:t>
            </a:r>
            <a:r>
              <a:rPr lang="ru-RU" b="1" dirty="0" smtClean="0">
                <a:latin typeface="Times New Roman" pitchFamily="18" charset="0"/>
                <a:ea typeface="Open Sans" pitchFamily="34" charset="0"/>
                <a:cs typeface="Times New Roman" pitchFamily="18" charset="0"/>
              </a:rPr>
              <a:t>31,1</a:t>
            </a:r>
            <a:r>
              <a:rPr lang="ru-RU" dirty="0" smtClean="0">
                <a:latin typeface="Times New Roman" pitchFamily="18" charset="0"/>
                <a:ea typeface="Open Sans" pitchFamily="34" charset="0"/>
                <a:cs typeface="Times New Roman" pitchFamily="18" charset="0"/>
              </a:rPr>
              <a:t> млн. рублей</a:t>
            </a:r>
          </a:p>
          <a:p>
            <a:pPr algn="just"/>
            <a:endParaRPr lang="ru-RU" dirty="0">
              <a:latin typeface="Times New Roman" pitchFamily="18" charset="0"/>
              <a:ea typeface="Open Sans" pitchFamily="34" charset="0"/>
              <a:cs typeface="Times New Roman" pitchFamily="18" charset="0"/>
            </a:endParaRPr>
          </a:p>
          <a:p>
            <a:pPr algn="just"/>
            <a:r>
              <a:rPr lang="ru-RU" dirty="0" smtClean="0">
                <a:latin typeface="Times New Roman" pitchFamily="18" charset="0"/>
                <a:ea typeface="Open Sans" pitchFamily="34" charset="0"/>
                <a:cs typeface="Times New Roman" pitchFamily="18" charset="0"/>
              </a:rPr>
              <a:t> 2021г. –  </a:t>
            </a:r>
            <a:r>
              <a:rPr lang="ru-RU" b="1" dirty="0" smtClean="0">
                <a:latin typeface="Times New Roman" pitchFamily="18" charset="0"/>
                <a:ea typeface="Open Sans" pitchFamily="34" charset="0"/>
                <a:cs typeface="Times New Roman" pitchFamily="18" charset="0"/>
              </a:rPr>
              <a:t>26,2 </a:t>
            </a:r>
            <a:r>
              <a:rPr lang="ru-RU" dirty="0" smtClean="0">
                <a:latin typeface="Times New Roman" pitchFamily="18" charset="0"/>
                <a:ea typeface="Open Sans" pitchFamily="34" charset="0"/>
                <a:cs typeface="Times New Roman" pitchFamily="18" charset="0"/>
              </a:rPr>
              <a:t>млн.рублей</a:t>
            </a:r>
          </a:p>
          <a:p>
            <a:pPr lvl="0" algn="just"/>
            <a:r>
              <a:rPr lang="ru-RU" dirty="0" smtClean="0">
                <a:solidFill>
                  <a:prstClr val="black"/>
                </a:solidFill>
                <a:latin typeface="Times New Roman" pitchFamily="18" charset="0"/>
                <a:ea typeface="Open Sans" pitchFamily="34" charset="0"/>
                <a:cs typeface="Times New Roman" pitchFamily="18" charset="0"/>
              </a:rPr>
              <a:t> 2022 г. </a:t>
            </a:r>
            <a:r>
              <a:rPr lang="ru-RU" dirty="0">
                <a:solidFill>
                  <a:prstClr val="black"/>
                </a:solidFill>
                <a:latin typeface="Times New Roman" pitchFamily="18" charset="0"/>
                <a:ea typeface="Open Sans" pitchFamily="34" charset="0"/>
                <a:cs typeface="Times New Roman" pitchFamily="18" charset="0"/>
              </a:rPr>
              <a:t>– </a:t>
            </a:r>
            <a:r>
              <a:rPr lang="ru-RU" b="1" dirty="0">
                <a:solidFill>
                  <a:prstClr val="black"/>
                </a:solidFill>
                <a:latin typeface="Times New Roman" pitchFamily="18" charset="0"/>
                <a:ea typeface="Open Sans" pitchFamily="34" charset="0"/>
                <a:cs typeface="Times New Roman" pitchFamily="18" charset="0"/>
              </a:rPr>
              <a:t>26,6 </a:t>
            </a:r>
            <a:r>
              <a:rPr lang="ru-RU" dirty="0">
                <a:solidFill>
                  <a:prstClr val="black"/>
                </a:solidFill>
                <a:latin typeface="Times New Roman" pitchFamily="18" charset="0"/>
                <a:ea typeface="Open Sans" pitchFamily="34" charset="0"/>
                <a:cs typeface="Times New Roman" pitchFamily="18" charset="0"/>
              </a:rPr>
              <a:t>млн. </a:t>
            </a:r>
            <a:r>
              <a:rPr lang="ru-RU" dirty="0" smtClean="0">
                <a:solidFill>
                  <a:prstClr val="black"/>
                </a:solidFill>
                <a:latin typeface="Times New Roman" pitchFamily="18" charset="0"/>
                <a:ea typeface="Open Sans" pitchFamily="34" charset="0"/>
                <a:cs typeface="Times New Roman" pitchFamily="18" charset="0"/>
              </a:rPr>
              <a:t>рублей</a:t>
            </a:r>
            <a:endParaRPr lang="ru-RU" dirty="0">
              <a:solidFill>
                <a:prstClr val="black"/>
              </a:solidFill>
              <a:latin typeface="Times New Roman" pitchFamily="18" charset="0"/>
              <a:ea typeface="Open Sans" pitchFamily="34" charset="0"/>
              <a:cs typeface="Times New Roman" pitchFamily="18" charset="0"/>
            </a:endParaRPr>
          </a:p>
          <a:p>
            <a:pPr algn="just"/>
            <a:endParaRPr lang="ru-RU" dirty="0" smtClean="0">
              <a:latin typeface="Times New Roman" pitchFamily="18" charset="0"/>
              <a:ea typeface="Open Sans" pitchFamily="34" charset="0"/>
              <a:cs typeface="Times New Roman" pitchFamily="18" charset="0"/>
            </a:endParaRPr>
          </a:p>
          <a:p>
            <a:pPr algn="just"/>
            <a:r>
              <a:rPr lang="ru-RU" dirty="0" smtClean="0">
                <a:latin typeface="Times New Roman" pitchFamily="18" charset="0"/>
                <a:ea typeface="Open Sans" pitchFamily="34" charset="0"/>
                <a:cs typeface="Times New Roman" pitchFamily="18" charset="0"/>
              </a:rPr>
              <a:t>Расходы на комплектование в расчете на 1 муниципальную библиотеку составили </a:t>
            </a:r>
            <a:r>
              <a:rPr lang="ru-RU" b="1" dirty="0" smtClean="0">
                <a:latin typeface="Times New Roman" pitchFamily="18" charset="0"/>
                <a:ea typeface="Open Sans" pitchFamily="34" charset="0"/>
                <a:cs typeface="Times New Roman" pitchFamily="18" charset="0"/>
              </a:rPr>
              <a:t>50,3 </a:t>
            </a:r>
            <a:r>
              <a:rPr lang="ru-RU" dirty="0" smtClean="0">
                <a:latin typeface="Times New Roman" pitchFamily="18" charset="0"/>
                <a:ea typeface="Open Sans" pitchFamily="34" charset="0"/>
                <a:cs typeface="Times New Roman" pitchFamily="18" charset="0"/>
              </a:rPr>
              <a:t>тыс. рублей.  </a:t>
            </a:r>
          </a:p>
          <a:p>
            <a:pPr algn="just"/>
            <a:endParaRPr lang="ru-RU" dirty="0" smtClean="0">
              <a:latin typeface="Times New Roman" pitchFamily="18" charset="0"/>
              <a:ea typeface="Open Sans" pitchFamily="34"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Прямоугольник 2"/>
          <p:cNvSpPr/>
          <p:nvPr/>
        </p:nvSpPr>
        <p:spPr>
          <a:xfrm>
            <a:off x="323528" y="357173"/>
            <a:ext cx="8424936" cy="2185214"/>
          </a:xfrm>
          <a:prstGeom prst="rect">
            <a:avLst/>
          </a:prstGeom>
        </p:spPr>
        <p:txBody>
          <a:bodyPr wrap="square">
            <a:spAutoFit/>
          </a:bodyPr>
          <a:lstStyle/>
          <a:p>
            <a:pPr algn="just"/>
            <a:r>
              <a:rPr lang="ru-RU" sz="2400" b="1" dirty="0" smtClean="0">
                <a:latin typeface="Times New Roman" pitchFamily="18" charset="0"/>
                <a:ea typeface="Open Sans" pitchFamily="34" charset="0"/>
                <a:cs typeface="Times New Roman" pitchFamily="18" charset="0"/>
              </a:rPr>
              <a:t>Расходы на комплектование в расчете на 1 муниципальную библиотеку  (+ 7,93 тыс. рублей к 2021г.)</a:t>
            </a:r>
          </a:p>
          <a:p>
            <a:pPr algn="just"/>
            <a:endParaRPr lang="ru-RU" sz="2400" b="1" dirty="0" smtClean="0">
              <a:latin typeface="Times New Roman" pitchFamily="18" charset="0"/>
              <a:ea typeface="Open Sans" pitchFamily="34" charset="0"/>
              <a:cs typeface="Times New Roman" pitchFamily="18" charset="0"/>
            </a:endParaRPr>
          </a:p>
          <a:p>
            <a:pPr algn="just"/>
            <a:endParaRPr lang="ru-RU" sz="2400" b="1" dirty="0" smtClean="0">
              <a:latin typeface="Times New Roman" pitchFamily="18" charset="0"/>
              <a:ea typeface="Open Sans" pitchFamily="34" charset="0"/>
              <a:cs typeface="Times New Roman" pitchFamily="18" charset="0"/>
            </a:endParaRPr>
          </a:p>
          <a:p>
            <a:pPr algn="just"/>
            <a:endParaRPr lang="ru-RU" sz="2000" dirty="0" smtClean="0">
              <a:latin typeface="Times New Roman" pitchFamily="18" charset="0"/>
              <a:ea typeface="Open Sans" pitchFamily="34" charset="0"/>
              <a:cs typeface="Times New Roman" pitchFamily="18" charset="0"/>
            </a:endParaRPr>
          </a:p>
          <a:p>
            <a:pPr algn="just"/>
            <a:r>
              <a:rPr lang="ru-RU" sz="2000" dirty="0" smtClean="0">
                <a:latin typeface="Times New Roman" pitchFamily="18" charset="0"/>
                <a:ea typeface="Open Sans" pitchFamily="34" charset="0"/>
                <a:cs typeface="Times New Roman" pitchFamily="18" charset="0"/>
              </a:rPr>
              <a:t>   </a:t>
            </a:r>
          </a:p>
        </p:txBody>
      </p:sp>
      <p:graphicFrame>
        <p:nvGraphicFramePr>
          <p:cNvPr id="4" name="Объект 1"/>
          <p:cNvGraphicFramePr>
            <a:graphicFrameLocks/>
          </p:cNvGraphicFramePr>
          <p:nvPr>
            <p:extLst>
              <p:ext uri="{D42A27DB-BD31-4B8C-83A1-F6EECF244321}">
                <p14:modId xmlns:p14="http://schemas.microsoft.com/office/powerpoint/2010/main" val="1388734339"/>
              </p:ext>
            </p:extLst>
          </p:nvPr>
        </p:nvGraphicFramePr>
        <p:xfrm>
          <a:off x="611559" y="1449780"/>
          <a:ext cx="7940639" cy="306618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Прямоугольник 4"/>
          <p:cNvSpPr/>
          <p:nvPr/>
        </p:nvSpPr>
        <p:spPr>
          <a:xfrm>
            <a:off x="323528" y="571486"/>
            <a:ext cx="8568952" cy="4429418"/>
          </a:xfrm>
          <a:prstGeom prst="rect">
            <a:avLst/>
          </a:prstGeom>
        </p:spPr>
        <p:txBody>
          <a:bodyPr wrap="square">
            <a:spAutoFit/>
          </a:bodyPr>
          <a:lstStyle/>
          <a:p>
            <a:pPr marR="0" lvl="0" algn="ctr" defTabSz="179388" rtl="0" eaLnBrk="1" fontAlgn="auto" latinLnBrk="0" hangingPunct="1">
              <a:lnSpc>
                <a:spcPct val="100000"/>
              </a:lnSpc>
              <a:spcBef>
                <a:spcPts val="79"/>
              </a:spcBef>
              <a:spcAft>
                <a:spcPts val="0"/>
              </a:spcAft>
              <a:buClrTx/>
              <a:buSzTx/>
              <a:buFontTx/>
              <a:buNone/>
              <a:tabLst>
                <a:tab pos="1339850" algn="l"/>
              </a:tabLst>
              <a:defRPr/>
            </a:pPr>
            <a:r>
              <a:rPr kumimoji="0" lang="ru-RU" i="0" u="none" strike="noStrike" kern="1200" cap="none" spc="-19"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Наименьшее финансирование получили библиотеки </a:t>
            </a:r>
            <a:r>
              <a:rPr kumimoji="0" lang="ru-RU" i="0" u="none" strike="noStrike" kern="1200" cap="none" spc="-19" normalizeH="0" baseline="0" noProof="0" dirty="0" err="1" smtClean="0">
                <a:ln>
                  <a:noFill/>
                </a:ln>
                <a:solidFill>
                  <a:prstClr val="black"/>
                </a:solidFill>
                <a:effectLst/>
                <a:uLnTx/>
                <a:uFillTx/>
                <a:latin typeface="Times New Roman" pitchFamily="18" charset="0"/>
                <a:ea typeface="Open Sans" pitchFamily="34" charset="0"/>
                <a:cs typeface="Times New Roman" pitchFamily="18" charset="0"/>
              </a:rPr>
              <a:t>Чучковского</a:t>
            </a:r>
            <a:r>
              <a:rPr kumimoji="0" lang="ru-RU" i="0" u="none" strike="noStrike" kern="1200" cap="none" spc="-19"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 10,2 тыс. руб., </a:t>
            </a:r>
            <a:r>
              <a:rPr kumimoji="0" lang="ru-RU" i="0" u="none" strike="noStrike" kern="1200" cap="none" spc="-19" normalizeH="0" baseline="0" noProof="0" dirty="0" err="1" smtClean="0">
                <a:ln>
                  <a:noFill/>
                </a:ln>
                <a:solidFill>
                  <a:prstClr val="black"/>
                </a:solidFill>
                <a:effectLst/>
                <a:uLnTx/>
                <a:uFillTx/>
                <a:latin typeface="Times New Roman" pitchFamily="18" charset="0"/>
                <a:ea typeface="Open Sans" pitchFamily="34" charset="0"/>
                <a:cs typeface="Times New Roman" pitchFamily="18" charset="0"/>
              </a:rPr>
              <a:t>Ухоловского</a:t>
            </a:r>
            <a:r>
              <a:rPr kumimoji="0" lang="ru-RU" i="0" u="none" strike="noStrike" kern="1200" cap="none" spc="-19"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 15,3 тыс. руб., </a:t>
            </a:r>
            <a:r>
              <a:rPr kumimoji="0" lang="ru-RU" i="0" u="none" strike="noStrike" kern="1200" cap="none" spc="-19" normalizeH="0" baseline="0" noProof="0" dirty="0" err="1" smtClean="0">
                <a:ln>
                  <a:noFill/>
                </a:ln>
                <a:solidFill>
                  <a:prstClr val="black"/>
                </a:solidFill>
                <a:effectLst/>
                <a:uLnTx/>
                <a:uFillTx/>
                <a:latin typeface="Times New Roman" pitchFamily="18" charset="0"/>
                <a:ea typeface="Open Sans" pitchFamily="34" charset="0"/>
                <a:cs typeface="Times New Roman" pitchFamily="18" charset="0"/>
              </a:rPr>
              <a:t>Клепиковского</a:t>
            </a:r>
            <a:r>
              <a:rPr kumimoji="0" lang="ru-RU" i="0" u="none" strike="noStrike" kern="1200" cap="none" spc="-19"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 14,5 тыс. руб., Милославского – 15,7 тыс. руб. и другие районы на одну библиотеку.</a:t>
            </a:r>
          </a:p>
          <a:p>
            <a:pPr marR="0" lvl="0" algn="ctr" defTabSz="179388" rtl="0" eaLnBrk="1" fontAlgn="auto" latinLnBrk="0" hangingPunct="1">
              <a:lnSpc>
                <a:spcPct val="100000"/>
              </a:lnSpc>
              <a:spcBef>
                <a:spcPts val="79"/>
              </a:spcBef>
              <a:spcAft>
                <a:spcPts val="0"/>
              </a:spcAft>
              <a:buClrTx/>
              <a:buSzTx/>
              <a:buFontTx/>
              <a:buNone/>
              <a:tabLst/>
              <a:defRPr/>
            </a:pPr>
            <a:endParaRPr lang="ru-RU" sz="1800" b="0" spc="-19" dirty="0">
              <a:solidFill>
                <a:prstClr val="black"/>
              </a:solidFill>
              <a:latin typeface="Times New Roman" pitchFamily="18" charset="0"/>
              <a:ea typeface="Open Sans" pitchFamily="34" charset="0"/>
              <a:cs typeface="Times New Roman" pitchFamily="18" charset="0"/>
            </a:endParaRPr>
          </a:p>
          <a:p>
            <a:pPr marL="9525" lvl="0" algn="ctr">
              <a:spcBef>
                <a:spcPts val="79"/>
              </a:spcBef>
              <a:defRPr/>
            </a:pPr>
            <a:endParaRPr lang="ru-RU" sz="2400" b="1" spc="-19" dirty="0" smtClean="0">
              <a:solidFill>
                <a:prstClr val="black"/>
              </a:solidFill>
              <a:latin typeface="Times New Roman" pitchFamily="18" charset="0"/>
              <a:ea typeface="Open Sans" pitchFamily="34" charset="0"/>
              <a:cs typeface="Times New Roman" pitchFamily="18" charset="0"/>
            </a:endParaRPr>
          </a:p>
          <a:p>
            <a:pPr marL="9525" lvl="0" algn="ctr">
              <a:spcBef>
                <a:spcPts val="79"/>
              </a:spcBef>
              <a:defRPr/>
            </a:pPr>
            <a:r>
              <a:rPr lang="ru-RU" sz="2400" b="1" spc="-19" dirty="0" smtClean="0">
                <a:solidFill>
                  <a:prstClr val="black"/>
                </a:solidFill>
                <a:latin typeface="Times New Roman" pitchFamily="18" charset="0"/>
                <a:ea typeface="Open Sans" pitchFamily="34" charset="0"/>
                <a:cs typeface="Times New Roman" pitchFamily="18" charset="0"/>
              </a:rPr>
              <a:t>Выводы </a:t>
            </a:r>
            <a:r>
              <a:rPr lang="ru-RU" sz="2400" b="1" spc="-19" dirty="0">
                <a:solidFill>
                  <a:prstClr val="black"/>
                </a:solidFill>
                <a:latin typeface="Times New Roman" pitchFamily="18" charset="0"/>
                <a:ea typeface="Open Sans" pitchFamily="34" charset="0"/>
                <a:cs typeface="Times New Roman" pitchFamily="18" charset="0"/>
              </a:rPr>
              <a:t>и предложения: </a:t>
            </a:r>
            <a:endParaRPr lang="ru-RU" sz="2400" b="1" spc="-19" dirty="0" smtClean="0">
              <a:solidFill>
                <a:prstClr val="black"/>
              </a:solidFill>
              <a:latin typeface="Times New Roman" pitchFamily="18" charset="0"/>
              <a:ea typeface="Open Sans" pitchFamily="34" charset="0"/>
              <a:cs typeface="Times New Roman" pitchFamily="18" charset="0"/>
            </a:endParaRPr>
          </a:p>
          <a:p>
            <a:pPr marL="9525" lvl="0" algn="ctr">
              <a:spcBef>
                <a:spcPts val="79"/>
              </a:spcBef>
              <a:defRPr/>
            </a:pPr>
            <a:endParaRPr lang="ru-RU" sz="2400" b="1" spc="-19" dirty="0" smtClean="0">
              <a:solidFill>
                <a:prstClr val="black"/>
              </a:solidFill>
              <a:latin typeface="Times New Roman" pitchFamily="18" charset="0"/>
              <a:ea typeface="Open Sans" pitchFamily="34" charset="0"/>
              <a:cs typeface="Times New Roman" pitchFamily="18" charset="0"/>
            </a:endParaRPr>
          </a:p>
          <a:p>
            <a:pPr marL="9525" lvl="0" algn="just">
              <a:spcBef>
                <a:spcPts val="79"/>
              </a:spcBef>
              <a:buFont typeface="Wingdings" pitchFamily="2" charset="2"/>
              <a:buChar char="Ø"/>
            </a:pPr>
            <a:r>
              <a:rPr lang="ru-RU" spc="-19" dirty="0" smtClean="0">
                <a:solidFill>
                  <a:prstClr val="black"/>
                </a:solidFill>
                <a:latin typeface="Times New Roman" pitchFamily="18" charset="0"/>
                <a:ea typeface="Open Sans" pitchFamily="34" charset="0"/>
                <a:cs typeface="Times New Roman" pitchFamily="18" charset="0"/>
              </a:rPr>
              <a:t>Основными тенденциями формирования фондов муниципальных библиотек Рязанской области, сложившиеся на протяжении последних лет, является снижение объема совокупного фонда, уменьшение удельного веса отраслевой литературы, превышение темпов выбытия над темпами поступления литературы, уменьшение количества наименований периодических изданий.</a:t>
            </a:r>
            <a:endParaRPr lang="ru-RU" spc="-19" dirty="0">
              <a:solidFill>
                <a:prstClr val="black"/>
              </a:solidFill>
              <a:latin typeface="Times New Roman" pitchFamily="18" charset="0"/>
              <a:ea typeface="Open Sans" pitchFamily="34" charset="0"/>
              <a:cs typeface="Times New Roman" pitchFamily="18" charset="0"/>
            </a:endParaRPr>
          </a:p>
          <a:p>
            <a:pPr marL="9525" lvl="0" algn="ctr">
              <a:spcBef>
                <a:spcPts val="79"/>
              </a:spcBef>
              <a:defRPr/>
            </a:pPr>
            <a:endParaRPr lang="ru-RU" sz="2400" b="1" spc="-19" dirty="0">
              <a:solidFill>
                <a:prstClr val="black"/>
              </a:solidFill>
              <a:latin typeface="Times New Roman" pitchFamily="18" charset="0"/>
              <a:ea typeface="Open Sans" pitchFamily="34" charset="0"/>
              <a:cs typeface="Times New Roman" pitchFamily="18" charset="0"/>
            </a:endParaRPr>
          </a:p>
          <a:p>
            <a:pPr marR="0" lvl="0" algn="ctr" defTabSz="179388" rtl="0" eaLnBrk="1" fontAlgn="auto" latinLnBrk="0" hangingPunct="1">
              <a:lnSpc>
                <a:spcPct val="100000"/>
              </a:lnSpc>
              <a:spcBef>
                <a:spcPts val="79"/>
              </a:spcBef>
              <a:spcAft>
                <a:spcPts val="0"/>
              </a:spcAft>
              <a:buClrTx/>
              <a:buSzTx/>
              <a:buFontTx/>
              <a:buNone/>
              <a:tabLst/>
              <a:defRPr/>
            </a:pPr>
            <a:endParaRPr kumimoji="0" lang="ru-RU" sz="1800" b="0" i="0" u="none" strike="noStrike" kern="1200" cap="none" spc="-19"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p:txBody>
      </p:sp>
    </p:spTree>
    <p:extLst>
      <p:ext uri="{BB962C8B-B14F-4D97-AF65-F5344CB8AC3E}">
        <p14:creationId xmlns:p14="http://schemas.microsoft.com/office/powerpoint/2010/main" val="28137032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Прямоугольник 4"/>
          <p:cNvSpPr/>
          <p:nvPr/>
        </p:nvSpPr>
        <p:spPr>
          <a:xfrm>
            <a:off x="857224" y="571486"/>
            <a:ext cx="7786742" cy="3731791"/>
          </a:xfrm>
          <a:prstGeom prst="rect">
            <a:avLst/>
          </a:prstGeom>
        </p:spPr>
        <p:txBody>
          <a:bodyPr wrap="square">
            <a:spAutoFit/>
          </a:bodyPr>
          <a:lstStyle/>
          <a:p>
            <a:pPr marL="9525" lvl="0" algn="just">
              <a:spcBef>
                <a:spcPts val="79"/>
              </a:spcBef>
              <a:buFont typeface="Wingdings" pitchFamily="2" charset="2"/>
              <a:buChar char="Ø"/>
            </a:pPr>
            <a:r>
              <a:rPr lang="ru-RU" spc="-19" dirty="0" smtClean="0">
                <a:solidFill>
                  <a:prstClr val="black"/>
                </a:solidFill>
                <a:latin typeface="Times New Roman" pitchFamily="18" charset="0"/>
                <a:ea typeface="Open Sans" pitchFamily="34" charset="0"/>
                <a:cs typeface="Times New Roman" pitchFamily="18" charset="0"/>
              </a:rPr>
              <a:t>Для </a:t>
            </a:r>
            <a:r>
              <a:rPr lang="ru-RU" spc="-19" dirty="0">
                <a:solidFill>
                  <a:prstClr val="black"/>
                </a:solidFill>
                <a:latin typeface="Times New Roman" pitchFamily="18" charset="0"/>
                <a:ea typeface="Open Sans" pitchFamily="34" charset="0"/>
                <a:cs typeface="Times New Roman" pitchFamily="18" charset="0"/>
              </a:rPr>
              <a:t>формирования фондов муниципальных библиотек необходимы продуманная стратегия и эффективная тактика, которые предполагают регулярное выделение средств из местного бюджета на комплектование библиотек (в том числе электронными ресурсами). Библиотекам следует принимать активное участие в проекте «Создание модельных муниципальных библиотек в субъектах Российской Федерации» национального проекта «Культура», в рамках которого можно существенно обновить библиотечные фонды</a:t>
            </a:r>
            <a:r>
              <a:rPr lang="ru-RU" spc="-19" dirty="0" smtClean="0">
                <a:solidFill>
                  <a:prstClr val="black"/>
                </a:solidFill>
                <a:latin typeface="Times New Roman" pitchFamily="18" charset="0"/>
                <a:ea typeface="Open Sans" pitchFamily="34" charset="0"/>
                <a:cs typeface="Times New Roman" pitchFamily="18" charset="0"/>
              </a:rPr>
              <a:t>.</a:t>
            </a:r>
          </a:p>
          <a:p>
            <a:pPr marL="9525" lvl="0" algn="just">
              <a:spcBef>
                <a:spcPts val="79"/>
              </a:spcBef>
              <a:buFont typeface="Wingdings" pitchFamily="2" charset="2"/>
              <a:buChar char="Ø"/>
            </a:pPr>
            <a:endParaRPr lang="ru-RU" spc="-19" dirty="0">
              <a:solidFill>
                <a:prstClr val="black"/>
              </a:solidFill>
              <a:latin typeface="Times New Roman" pitchFamily="18" charset="0"/>
              <a:ea typeface="Open Sans" pitchFamily="34" charset="0"/>
              <a:cs typeface="Times New Roman" pitchFamily="18" charset="0"/>
            </a:endParaRPr>
          </a:p>
          <a:p>
            <a:pPr marL="9525" algn="just">
              <a:spcBef>
                <a:spcPts val="79"/>
              </a:spcBef>
              <a:buFont typeface="Wingdings" pitchFamily="2" charset="2"/>
              <a:buChar char="Ø"/>
            </a:pPr>
            <a:r>
              <a:rPr lang="ru-RU" spc="-19" dirty="0" smtClean="0">
                <a:latin typeface="Times New Roman" pitchFamily="18" charset="0"/>
                <a:ea typeface="Open Sans" pitchFamily="34" charset="0"/>
                <a:cs typeface="Times New Roman" pitchFamily="18" charset="0"/>
              </a:rPr>
              <a:t>Федеральные субсидии помогли увеличить объем средств на комплектование, привлечь дополнительные средства из областного и муниципального бюджетов.</a:t>
            </a:r>
          </a:p>
          <a:p>
            <a:pPr marL="9525" algn="just">
              <a:spcBef>
                <a:spcPts val="79"/>
              </a:spcBef>
            </a:pPr>
            <a:r>
              <a:rPr lang="ru-RU" spc="-19" dirty="0" smtClean="0">
                <a:latin typeface="Times New Roman" pitchFamily="18" charset="0"/>
                <a:ea typeface="Open Sans" pitchFamily="34" charset="0"/>
                <a:cs typeface="Times New Roman" pitchFamily="18" charset="0"/>
              </a:rPr>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Прямоугольник 4"/>
          <p:cNvSpPr/>
          <p:nvPr/>
        </p:nvSpPr>
        <p:spPr>
          <a:xfrm>
            <a:off x="857224" y="571486"/>
            <a:ext cx="7786742" cy="2900794"/>
          </a:xfrm>
          <a:prstGeom prst="rect">
            <a:avLst/>
          </a:prstGeom>
        </p:spPr>
        <p:txBody>
          <a:bodyPr wrap="square">
            <a:spAutoFit/>
          </a:bodyPr>
          <a:lstStyle/>
          <a:p>
            <a:pPr marL="9525" marR="0" lvl="0" indent="0" algn="just" defTabSz="914400" rtl="0" eaLnBrk="1" fontAlgn="auto" latinLnBrk="0" hangingPunct="1">
              <a:lnSpc>
                <a:spcPct val="100000"/>
              </a:lnSpc>
              <a:spcBef>
                <a:spcPts val="79"/>
              </a:spcBef>
              <a:spcAft>
                <a:spcPts val="0"/>
              </a:spcAft>
              <a:buClrTx/>
              <a:buSzTx/>
              <a:buFont typeface="Wingdings" pitchFamily="2" charset="2"/>
              <a:buChar char="Ø"/>
              <a:tabLst/>
              <a:defRPr/>
            </a:pPr>
            <a:endParaRPr kumimoji="0" lang="ru-RU" sz="1800" b="0" i="0" u="none" strike="noStrike" kern="1200" cap="none" spc="-19"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a:p>
            <a:pPr marL="9525" marR="0" lvl="0" indent="0" algn="just" defTabSz="914400" rtl="0" eaLnBrk="1" fontAlgn="auto" latinLnBrk="0" hangingPunct="1">
              <a:lnSpc>
                <a:spcPct val="100000"/>
              </a:lnSpc>
              <a:spcBef>
                <a:spcPts val="79"/>
              </a:spcBef>
              <a:spcAft>
                <a:spcPts val="0"/>
              </a:spcAft>
              <a:buClrTx/>
              <a:buSzTx/>
              <a:buFont typeface="Wingdings" pitchFamily="2" charset="2"/>
              <a:buChar char="Ø"/>
              <a:tabLst/>
              <a:defRPr/>
            </a:pPr>
            <a:r>
              <a:rPr kumimoji="0" lang="ru-RU" sz="1800" b="0" i="0" u="none" strike="noStrike" kern="1200" cap="none" spc="-19"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Для более эффективного расходования Субсидии необходим постоянный анализ состава и использования фондов, анализ неудовлетворенного спроса, важно учитывать при закупке списки наиболее спрашиваемой литературы,  особое внимание уделять авторам – лауреатам литературных премий, следить за тем, чтобы в фонд не поступала литература экстремистского содержания, книги </a:t>
            </a:r>
            <a:r>
              <a:rPr kumimoji="0" lang="ru-RU" sz="1800" b="0" i="0" u="none" strike="noStrike" kern="1200" cap="none" spc="-19" normalizeH="0" baseline="0" noProof="0" dirty="0" err="1" smtClean="0">
                <a:ln>
                  <a:noFill/>
                </a:ln>
                <a:solidFill>
                  <a:prstClr val="black"/>
                </a:solidFill>
                <a:effectLst/>
                <a:uLnTx/>
                <a:uFillTx/>
                <a:latin typeface="Times New Roman" pitchFamily="18" charset="0"/>
                <a:ea typeface="Open Sans" pitchFamily="34" charset="0"/>
                <a:cs typeface="Times New Roman" pitchFamily="18" charset="0"/>
              </a:rPr>
              <a:t>иноагентов</a:t>
            </a:r>
            <a:r>
              <a:rPr kumimoji="0" lang="ru-RU" sz="1800" b="0" i="0" u="none" strike="noStrike" kern="1200" cap="none" spc="-19"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a:t>
            </a:r>
          </a:p>
          <a:p>
            <a:pPr marL="9525" marR="0" lvl="0" indent="0" algn="just" defTabSz="914400" rtl="0" eaLnBrk="1" fontAlgn="auto" latinLnBrk="0" hangingPunct="1">
              <a:lnSpc>
                <a:spcPct val="100000"/>
              </a:lnSpc>
              <a:spcBef>
                <a:spcPts val="79"/>
              </a:spcBef>
              <a:spcAft>
                <a:spcPts val="0"/>
              </a:spcAft>
              <a:buClrTx/>
              <a:buSzTx/>
              <a:buFont typeface="Wingdings" pitchFamily="2" charset="2"/>
              <a:buChar char="Ø"/>
              <a:tabLst/>
              <a:defRPr/>
            </a:pPr>
            <a:r>
              <a:rPr lang="ru-RU" spc="-19" dirty="0" smtClean="0">
                <a:solidFill>
                  <a:prstClr val="black"/>
                </a:solidFill>
                <a:latin typeface="Times New Roman" pitchFamily="18" charset="0"/>
                <a:ea typeface="Open Sans" pitchFamily="34" charset="0"/>
                <a:cs typeface="Times New Roman" pitchFamily="18" charset="0"/>
              </a:rPr>
              <a:t>Это позволит не только избежать ошибок в текущем комплектовании библиотек, но и повысит его эффективность.</a:t>
            </a:r>
            <a:endParaRPr kumimoji="0" lang="ru-RU" sz="1800" b="0" i="0" u="none" strike="noStrike" kern="1200" cap="none" spc="-19"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a:p>
            <a:pPr marL="9525" marR="0" lvl="0" indent="0" algn="just" defTabSz="914400" rtl="0" eaLnBrk="1" fontAlgn="auto" latinLnBrk="0" hangingPunct="1">
              <a:lnSpc>
                <a:spcPct val="100000"/>
              </a:lnSpc>
              <a:spcBef>
                <a:spcPts val="79"/>
              </a:spcBef>
              <a:spcAft>
                <a:spcPts val="0"/>
              </a:spcAft>
              <a:buClrTx/>
              <a:buSzTx/>
              <a:buFontTx/>
              <a:buNone/>
              <a:tabLst/>
              <a:defRPr/>
            </a:pPr>
            <a:r>
              <a:rPr kumimoji="0" lang="ru-RU" sz="1800" b="0" i="0" u="none" strike="noStrike" kern="1200" cap="none" spc="-19"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a:t>
            </a:r>
          </a:p>
        </p:txBody>
      </p:sp>
    </p:spTree>
    <p:extLst>
      <p:ext uri="{BB962C8B-B14F-4D97-AF65-F5344CB8AC3E}">
        <p14:creationId xmlns:p14="http://schemas.microsoft.com/office/powerpoint/2010/main" val="26274203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457200" y="411510"/>
            <a:ext cx="8229600" cy="3168352"/>
          </a:xfrm>
        </p:spPr>
        <p:txBody>
          <a:bodyPr>
            <a:normAutofit/>
          </a:bodyPr>
          <a:lstStyle/>
          <a:p>
            <a:pPr marL="9525" lvl="0" algn="just">
              <a:spcBef>
                <a:spcPts val="79"/>
              </a:spcBef>
              <a:buFont typeface="Wingdings" pitchFamily="2" charset="2"/>
              <a:buChar char="Ø"/>
            </a:pPr>
            <a:r>
              <a:rPr lang="ru-RU" sz="2800" spc="-19" dirty="0" smtClean="0">
                <a:solidFill>
                  <a:prstClr val="black"/>
                </a:solidFill>
                <a:latin typeface="Times New Roman" pitchFamily="18" charset="0"/>
                <a:ea typeface="Open Sans" pitchFamily="34" charset="0"/>
                <a:cs typeface="Times New Roman" pitchFamily="18" charset="0"/>
              </a:rPr>
              <a:t>Библиотекам </a:t>
            </a:r>
            <a:r>
              <a:rPr lang="ru-RU" sz="2800" spc="-19" dirty="0">
                <a:solidFill>
                  <a:prstClr val="black"/>
                </a:solidFill>
                <a:latin typeface="Times New Roman" pitchFamily="18" charset="0"/>
                <a:ea typeface="Open Sans" pitchFamily="34" charset="0"/>
                <a:cs typeface="Times New Roman" pitchFamily="18" charset="0"/>
              </a:rPr>
              <a:t>всех уровней необходимо постоянно обновлять фонды, что позволит иметь оптимальные по объемам актуальные собрания, доступные населению и отвечающие его разносторонним </a:t>
            </a:r>
            <a:r>
              <a:rPr lang="ru-RU" sz="2800" spc="-19" dirty="0" smtClean="0">
                <a:solidFill>
                  <a:prstClr val="black"/>
                </a:solidFill>
                <a:latin typeface="Times New Roman" pitchFamily="18" charset="0"/>
                <a:ea typeface="Open Sans" pitchFamily="34" charset="0"/>
                <a:cs typeface="Times New Roman" pitchFamily="18" charset="0"/>
              </a:rPr>
              <a:t>потребностям</a:t>
            </a:r>
            <a:r>
              <a:rPr lang="ru-RU" sz="1800" spc="-19" dirty="0" smtClean="0">
                <a:solidFill>
                  <a:prstClr val="black"/>
                </a:solidFill>
                <a:latin typeface="Times New Roman" pitchFamily="18" charset="0"/>
                <a:ea typeface="Open Sans" pitchFamily="34" charset="0"/>
                <a:cs typeface="Times New Roman" pitchFamily="18" charset="0"/>
              </a:rPr>
              <a:t> </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8952377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457200" y="1643056"/>
            <a:ext cx="8229600" cy="1000131"/>
          </a:xfrm>
        </p:spPr>
        <p:txBody>
          <a:bodyPr>
            <a:normAutofit/>
          </a:bodyPr>
          <a:lstStyle/>
          <a:p>
            <a:r>
              <a:rPr lang="ru-RU" sz="2400" dirty="0" smtClean="0">
                <a:latin typeface="Times New Roman" pitchFamily="18" charset="0"/>
                <a:cs typeface="Times New Roman" pitchFamily="18" charset="0"/>
              </a:rPr>
              <a:t>Спасибо за внимание!</a:t>
            </a:r>
            <a:endParaRPr lang="ru-RU"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3" name="Прямоугольник 2"/>
          <p:cNvSpPr/>
          <p:nvPr/>
        </p:nvSpPr>
        <p:spPr>
          <a:xfrm>
            <a:off x="357158" y="928676"/>
            <a:ext cx="7143800" cy="369332"/>
          </a:xfrm>
          <a:prstGeom prst="rect">
            <a:avLst/>
          </a:prstGeom>
        </p:spPr>
        <p:txBody>
          <a:bodyPr wrap="square">
            <a:spAutoFit/>
          </a:bodyPr>
          <a:lstStyle/>
          <a:p>
            <a:pPr algn="just"/>
            <a:r>
              <a:rPr lang="ru-RU" spc="-4" dirty="0" smtClean="0">
                <a:latin typeface="Times New Roman" pitchFamily="18" charset="0"/>
                <a:cs typeface="Times New Roman" pitchFamily="18" charset="0"/>
              </a:rPr>
              <a:t>         </a:t>
            </a:r>
            <a:endParaRPr lang="ru-RU" b="1" dirty="0" smtClean="0">
              <a:latin typeface="Times New Roman" pitchFamily="18" charset="0"/>
              <a:ea typeface="Open Sans" pitchFamily="34" charset="0"/>
              <a:cs typeface="Times New Roman" pitchFamily="18" charset="0"/>
            </a:endParaRPr>
          </a:p>
        </p:txBody>
      </p:sp>
      <p:sp>
        <p:nvSpPr>
          <p:cNvPr id="7" name="Заголовок 6"/>
          <p:cNvSpPr>
            <a:spLocks noGrp="1"/>
          </p:cNvSpPr>
          <p:nvPr>
            <p:ph type="title"/>
          </p:nvPr>
        </p:nvSpPr>
        <p:spPr>
          <a:xfrm>
            <a:off x="642910" y="357173"/>
            <a:ext cx="7929618" cy="500065"/>
          </a:xfrm>
        </p:spPr>
        <p:txBody>
          <a:bodyPr>
            <a:normAutofit/>
          </a:bodyPr>
          <a:lstStyle/>
          <a:p>
            <a:r>
              <a:rPr lang="ru-RU" sz="2400" b="1" dirty="0" smtClean="0">
                <a:latin typeface="Times New Roman" pitchFamily="18" charset="0"/>
                <a:cs typeface="Times New Roman" pitchFamily="18" charset="0"/>
              </a:rPr>
              <a:t>Объем документного фонда муниципальных библиотек</a:t>
            </a:r>
            <a:endParaRPr lang="ru-RU" sz="2400" b="1" dirty="0">
              <a:latin typeface="Times New Roman" pitchFamily="18" charset="0"/>
              <a:cs typeface="Times New Roman" pitchFamily="18" charset="0"/>
            </a:endParaRPr>
          </a:p>
        </p:txBody>
      </p:sp>
      <p:sp>
        <p:nvSpPr>
          <p:cNvPr id="8" name="Содержимое 7"/>
          <p:cNvSpPr>
            <a:spLocks noGrp="1"/>
          </p:cNvSpPr>
          <p:nvPr>
            <p:ph idx="1"/>
          </p:nvPr>
        </p:nvSpPr>
        <p:spPr>
          <a:xfrm>
            <a:off x="457200" y="1000115"/>
            <a:ext cx="8258204" cy="3371835"/>
          </a:xfrm>
        </p:spPr>
        <p:txBody>
          <a:bodyPr/>
          <a:lstStyle/>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a:p>
        </p:txBody>
      </p:sp>
      <p:graphicFrame>
        <p:nvGraphicFramePr>
          <p:cNvPr id="5" name="Диаграмма 4"/>
          <p:cNvGraphicFramePr/>
          <p:nvPr>
            <p:extLst>
              <p:ext uri="{D42A27DB-BD31-4B8C-83A1-F6EECF244321}">
                <p14:modId xmlns:p14="http://schemas.microsoft.com/office/powerpoint/2010/main" val="2233660629"/>
              </p:ext>
            </p:extLst>
          </p:nvPr>
        </p:nvGraphicFramePr>
        <p:xfrm>
          <a:off x="827584" y="1298008"/>
          <a:ext cx="7416824" cy="292992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3" name="Прямоугольник 2"/>
          <p:cNvSpPr/>
          <p:nvPr/>
        </p:nvSpPr>
        <p:spPr>
          <a:xfrm>
            <a:off x="357158" y="928676"/>
            <a:ext cx="7143800" cy="36933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4" normalizeH="0" baseline="0" noProof="0" dirty="0" smtClean="0">
                <a:ln>
                  <a:noFill/>
                </a:ln>
                <a:solidFill>
                  <a:prstClr val="black"/>
                </a:solidFill>
                <a:effectLst/>
                <a:uLnTx/>
                <a:uFillTx/>
                <a:latin typeface="Times New Roman" pitchFamily="18" charset="0"/>
                <a:ea typeface="+mn-ea"/>
                <a:cs typeface="Times New Roman" pitchFamily="18" charset="0"/>
              </a:rPr>
              <a:t>         </a:t>
            </a:r>
            <a:endParaRPr kumimoji="0" lang="ru-RU" sz="1800" b="1"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p:txBody>
      </p:sp>
      <p:sp>
        <p:nvSpPr>
          <p:cNvPr id="7" name="Заголовок 6"/>
          <p:cNvSpPr>
            <a:spLocks noGrp="1"/>
          </p:cNvSpPr>
          <p:nvPr>
            <p:ph type="title"/>
          </p:nvPr>
        </p:nvSpPr>
        <p:spPr>
          <a:xfrm>
            <a:off x="642910" y="357173"/>
            <a:ext cx="7929618" cy="642942"/>
          </a:xfrm>
        </p:spPr>
        <p:txBody>
          <a:bodyPr>
            <a:noAutofit/>
          </a:bodyPr>
          <a:lstStyle/>
          <a:p>
            <a:r>
              <a:rPr lang="ru-RU" sz="2000" b="1" i="1" dirty="0">
                <a:solidFill>
                  <a:prstClr val="black"/>
                </a:solidFill>
                <a:latin typeface="Times New Roman" panose="02020603050405020304" pitchFamily="18" charset="0"/>
                <a:cs typeface="Times New Roman" panose="02020603050405020304" pitchFamily="18" charset="0"/>
              </a:rPr>
              <a:t>Отраслевая структура совокупного фонда муниципальных библиотек Рязанской области в 2023 году</a:t>
            </a:r>
            <a:endParaRPr lang="ru-RU" sz="2000" b="1" dirty="0">
              <a:latin typeface="Times New Roman" pitchFamily="18" charset="0"/>
              <a:cs typeface="Times New Roman" pitchFamily="18" charset="0"/>
            </a:endParaRPr>
          </a:p>
        </p:txBody>
      </p:sp>
      <p:sp>
        <p:nvSpPr>
          <p:cNvPr id="8" name="Содержимое 7"/>
          <p:cNvSpPr>
            <a:spLocks noGrp="1"/>
          </p:cNvSpPr>
          <p:nvPr>
            <p:ph idx="1"/>
          </p:nvPr>
        </p:nvSpPr>
        <p:spPr>
          <a:xfrm>
            <a:off x="457200" y="1000115"/>
            <a:ext cx="8258204" cy="2867779"/>
          </a:xfrm>
        </p:spPr>
        <p:txBody>
          <a:bodyPr/>
          <a:lstStyle/>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a:p>
        </p:txBody>
      </p:sp>
      <p:graphicFrame>
        <p:nvGraphicFramePr>
          <p:cNvPr id="6" name="Объект 3"/>
          <p:cNvGraphicFramePr>
            <a:graphicFrameLocks/>
          </p:cNvGraphicFramePr>
          <p:nvPr>
            <p:extLst>
              <p:ext uri="{D42A27DB-BD31-4B8C-83A1-F6EECF244321}">
                <p14:modId xmlns:p14="http://schemas.microsoft.com/office/powerpoint/2010/main" val="2531176948"/>
              </p:ext>
            </p:extLst>
          </p:nvPr>
        </p:nvGraphicFramePr>
        <p:xfrm>
          <a:off x="609600" y="1139974"/>
          <a:ext cx="8229600" cy="35920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29005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3" name="Прямоугольник 2"/>
          <p:cNvSpPr/>
          <p:nvPr/>
        </p:nvSpPr>
        <p:spPr>
          <a:xfrm>
            <a:off x="571472" y="714362"/>
            <a:ext cx="8064896" cy="659155"/>
          </a:xfrm>
          <a:prstGeom prst="rect">
            <a:avLst/>
          </a:prstGeom>
        </p:spPr>
        <p:txBody>
          <a:bodyPr wrap="square">
            <a:spAutoFit/>
          </a:bodyPr>
          <a:lstStyle/>
          <a:p>
            <a:pPr marL="9049" marR="560070" lvl="0" indent="0" algn="just" defTabSz="914400" rtl="0" eaLnBrk="1" fontAlgn="auto" latinLnBrk="0" hangingPunct="1">
              <a:lnSpc>
                <a:spcPct val="100000"/>
              </a:lnSpc>
              <a:spcBef>
                <a:spcPts val="75"/>
              </a:spcBef>
              <a:spcAft>
                <a:spcPts val="0"/>
              </a:spcAft>
              <a:buClrTx/>
              <a:buSzTx/>
              <a:buFontTx/>
              <a:buNone/>
              <a:tabLst>
                <a:tab pos="224790" algn="l"/>
              </a:tabLst>
              <a:defRPr/>
            </a:pPr>
            <a:endParaRPr kumimoji="0" lang="ru-RU" sz="18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endParaRPr>
          </a:p>
          <a:p>
            <a:pPr marL="9049" marR="560070" lvl="0" indent="0" algn="just" defTabSz="914400" rtl="0" eaLnBrk="1" fontAlgn="auto" latinLnBrk="0" hangingPunct="1">
              <a:lnSpc>
                <a:spcPct val="100000"/>
              </a:lnSpc>
              <a:spcBef>
                <a:spcPts val="75"/>
              </a:spcBef>
              <a:spcAft>
                <a:spcPts val="0"/>
              </a:spcAft>
              <a:buClrTx/>
              <a:buSzTx/>
              <a:buFontTx/>
              <a:buNone/>
              <a:tabLst>
                <a:tab pos="224790" algn="l"/>
              </a:tabLst>
              <a:defRPr/>
            </a:pPr>
            <a:endParaRPr kumimoji="0" lang="ru-RU" sz="18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endParaRPr>
          </a:p>
        </p:txBody>
      </p:sp>
      <p:sp>
        <p:nvSpPr>
          <p:cNvPr id="4" name="Прямоугольник 3"/>
          <p:cNvSpPr/>
          <p:nvPr/>
        </p:nvSpPr>
        <p:spPr>
          <a:xfrm>
            <a:off x="2286000" y="1530440"/>
            <a:ext cx="4572000" cy="659155"/>
          </a:xfrm>
          <a:prstGeom prst="rect">
            <a:avLst/>
          </a:prstGeom>
        </p:spPr>
        <p:txBody>
          <a:bodyPr>
            <a:spAutoFit/>
          </a:bodyPr>
          <a:lstStyle/>
          <a:p>
            <a:pPr marL="9049" marR="560070" lvl="0" indent="0" algn="just" defTabSz="914400" rtl="0" eaLnBrk="1" fontAlgn="auto" latinLnBrk="0" hangingPunct="1">
              <a:lnSpc>
                <a:spcPct val="100000"/>
              </a:lnSpc>
              <a:spcBef>
                <a:spcPts val="75"/>
              </a:spcBef>
              <a:spcAft>
                <a:spcPts val="0"/>
              </a:spcAft>
              <a:buClrTx/>
              <a:buSzTx/>
              <a:buFontTx/>
              <a:buNone/>
              <a:tabLst>
                <a:tab pos="224790" algn="l"/>
              </a:tabLst>
              <a:defRPr/>
            </a:pPr>
            <a:endParaRPr kumimoji="0" lang="ru-RU" sz="18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endParaRPr>
          </a:p>
          <a:p>
            <a:pPr marL="9049" marR="560070" lvl="0" indent="0" algn="just" defTabSz="914400" rtl="0" eaLnBrk="1" fontAlgn="auto" latinLnBrk="0" hangingPunct="1">
              <a:lnSpc>
                <a:spcPct val="100000"/>
              </a:lnSpc>
              <a:spcBef>
                <a:spcPts val="75"/>
              </a:spcBef>
              <a:spcAft>
                <a:spcPts val="0"/>
              </a:spcAft>
              <a:buClrTx/>
              <a:buSzTx/>
              <a:buFontTx/>
              <a:buNone/>
              <a:tabLst>
                <a:tab pos="224790" algn="l"/>
              </a:tabLst>
              <a:defRPr/>
            </a:pPr>
            <a:endParaRPr kumimoji="0" lang="ru-RU" sz="18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endParaRPr>
          </a:p>
        </p:txBody>
      </p:sp>
      <p:sp>
        <p:nvSpPr>
          <p:cNvPr id="6" name="Прямоугольник 5"/>
          <p:cNvSpPr/>
          <p:nvPr/>
        </p:nvSpPr>
        <p:spPr>
          <a:xfrm>
            <a:off x="500034" y="448092"/>
            <a:ext cx="8358246" cy="406265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2400" b="0" i="0" u="none" strike="noStrike" kern="1200" cap="none" spc="-4" normalizeH="0" baseline="0" noProof="0" dirty="0" smtClean="0">
                <a:ln>
                  <a:noFill/>
                </a:ln>
                <a:solidFill>
                  <a:prstClr val="black"/>
                </a:solidFill>
                <a:effectLst/>
                <a:uLnTx/>
                <a:uFillTx/>
                <a:latin typeface="Times New Roman" pitchFamily="18" charset="0"/>
                <a:ea typeface="+mn-ea"/>
                <a:cs typeface="Times New Roman" pitchFamily="18" charset="0"/>
              </a:rPr>
              <a:t>   </a:t>
            </a:r>
            <a:r>
              <a:rPr kumimoji="0" lang="ru-RU" sz="2400" b="0" i="0" u="none" strike="noStrike" kern="1200" cap="none" spc="-4" normalizeH="0" baseline="0" noProof="0" dirty="0" smtClean="0">
                <a:ln>
                  <a:noFill/>
                </a:ln>
                <a:solidFill>
                  <a:prstClr val="black"/>
                </a:solidFill>
                <a:effectLst/>
                <a:uLnTx/>
                <a:uFillTx/>
                <a:latin typeface="Times New Roman" pitchFamily="18" charset="0"/>
                <a:ea typeface="+mn-ea"/>
                <a:cs typeface="Times New Roman" pitchFamily="18" charset="0"/>
              </a:rPr>
              <a:t>Отраслевая структура совокупного фонда муниципальных библиотек региона осталась практически неизменной, основу составляет художественная литература – 70,3%.</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2400" b="0" i="0" u="none" strike="noStrike" kern="1200" cap="none" spc="-4" normalizeH="0" baseline="0" noProof="0" dirty="0" smtClean="0">
                <a:ln>
                  <a:noFill/>
                </a:ln>
                <a:solidFill>
                  <a:prstClr val="black"/>
                </a:solidFill>
                <a:effectLst/>
                <a:uLnTx/>
                <a:uFillTx/>
                <a:latin typeface="Times New Roman" pitchFamily="18" charset="0"/>
                <a:ea typeface="+mn-ea"/>
                <a:cs typeface="Times New Roman" pitchFamily="18" charset="0"/>
              </a:rPr>
              <a:t> - уменьшился удельный вес отраслевой литературы, что говорит о недостаточной наполняемости отраслевых отделов и устойчивой тенденции уменьшения объемов фондов.</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2400" b="0" i="0" u="none" strike="noStrike" kern="1200" cap="none" spc="-4"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Главная причина:</a:t>
            </a:r>
          </a:p>
          <a:p>
            <a:pPr marL="342900" marR="0" lvl="0" indent="-342900" algn="just" defTabSz="914400" rtl="0" eaLnBrk="1" fontAlgn="auto" latinLnBrk="0" hangingPunct="1">
              <a:lnSpc>
                <a:spcPct val="100000"/>
              </a:lnSpc>
              <a:spcBef>
                <a:spcPts val="0"/>
              </a:spcBef>
              <a:spcAft>
                <a:spcPts val="0"/>
              </a:spcAft>
              <a:buClrTx/>
              <a:buSzTx/>
              <a:buFontTx/>
              <a:buChar char="-"/>
              <a:tabLst/>
              <a:defRPr/>
            </a:pPr>
            <a:r>
              <a:rPr lang="ru-RU" sz="2400" spc="-4" dirty="0" smtClean="0">
                <a:solidFill>
                  <a:prstClr val="black"/>
                </a:solidFill>
                <a:latin typeface="Times New Roman" pitchFamily="18" charset="0"/>
                <a:ea typeface="Open Sans" pitchFamily="34" charset="0"/>
                <a:cs typeface="Times New Roman" pitchFamily="18" charset="0"/>
              </a:rPr>
              <a:t>отсутствие  достаточных финансовых средств на текущее комплектование библиотек;</a:t>
            </a:r>
          </a:p>
          <a:p>
            <a:pPr marL="342900" marR="0" lvl="0" indent="-342900" algn="just" defTabSz="914400" rtl="0" eaLnBrk="1" fontAlgn="auto" latinLnBrk="0" hangingPunct="1">
              <a:lnSpc>
                <a:spcPct val="100000"/>
              </a:lnSpc>
              <a:spcBef>
                <a:spcPts val="0"/>
              </a:spcBef>
              <a:spcAft>
                <a:spcPts val="0"/>
              </a:spcAft>
              <a:buClrTx/>
              <a:buSzTx/>
              <a:buFontTx/>
              <a:buChar char="-"/>
              <a:tabLst/>
              <a:defRPr/>
            </a:pPr>
            <a:r>
              <a:rPr kumimoji="0" lang="ru-RU" sz="2400" b="0" i="0" u="none" strike="noStrike" kern="1200" cap="none" spc="-4"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рост цен на издания</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4"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rPr>
              <a:t>   </a:t>
            </a:r>
            <a:endParaRPr kumimoji="0" lang="ru-RU" sz="2400" b="1"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p:txBody>
      </p:sp>
    </p:spTree>
    <p:extLst>
      <p:ext uri="{BB962C8B-B14F-4D97-AF65-F5344CB8AC3E}">
        <p14:creationId xmlns:p14="http://schemas.microsoft.com/office/powerpoint/2010/main" val="1432404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3" name="Прямоугольник 2"/>
          <p:cNvSpPr/>
          <p:nvPr/>
        </p:nvSpPr>
        <p:spPr>
          <a:xfrm>
            <a:off x="571472" y="714362"/>
            <a:ext cx="8064896" cy="659155"/>
          </a:xfrm>
          <a:prstGeom prst="rect">
            <a:avLst/>
          </a:prstGeom>
        </p:spPr>
        <p:txBody>
          <a:bodyPr wrap="square">
            <a:spAutoFit/>
          </a:bodyPr>
          <a:lstStyle/>
          <a:p>
            <a:pPr marL="9049" marR="560070" algn="just">
              <a:spcBef>
                <a:spcPts val="75"/>
              </a:spcBef>
              <a:tabLst>
                <a:tab pos="224790" algn="l"/>
              </a:tabLst>
            </a:pPr>
            <a:endParaRPr lang="ru-RU" dirty="0" smtClean="0">
              <a:latin typeface="Times New Roman" pitchFamily="18" charset="0"/>
              <a:cs typeface="Times New Roman" pitchFamily="18" charset="0"/>
            </a:endParaRPr>
          </a:p>
          <a:p>
            <a:pPr marL="9049" marR="560070" algn="just">
              <a:spcBef>
                <a:spcPts val="75"/>
              </a:spcBef>
              <a:tabLst>
                <a:tab pos="224790" algn="l"/>
              </a:tabLst>
            </a:pPr>
            <a:endParaRPr lang="ru-RU" dirty="0" smtClean="0">
              <a:latin typeface="Times New Roman" pitchFamily="18" charset="0"/>
              <a:cs typeface="Times New Roman" pitchFamily="18" charset="0"/>
            </a:endParaRPr>
          </a:p>
        </p:txBody>
      </p:sp>
      <p:sp>
        <p:nvSpPr>
          <p:cNvPr id="4" name="Прямоугольник 3"/>
          <p:cNvSpPr/>
          <p:nvPr/>
        </p:nvSpPr>
        <p:spPr>
          <a:xfrm>
            <a:off x="2286000" y="1530440"/>
            <a:ext cx="4572000" cy="659155"/>
          </a:xfrm>
          <a:prstGeom prst="rect">
            <a:avLst/>
          </a:prstGeom>
        </p:spPr>
        <p:txBody>
          <a:bodyPr>
            <a:spAutoFit/>
          </a:bodyPr>
          <a:lstStyle/>
          <a:p>
            <a:pPr marL="9049" marR="560070" algn="just">
              <a:spcBef>
                <a:spcPts val="75"/>
              </a:spcBef>
              <a:tabLst>
                <a:tab pos="224790" algn="l"/>
              </a:tabLst>
            </a:pPr>
            <a:endParaRPr lang="ru-RU" dirty="0" smtClean="0">
              <a:latin typeface="Times New Roman" pitchFamily="18" charset="0"/>
              <a:cs typeface="Times New Roman" pitchFamily="18" charset="0"/>
            </a:endParaRPr>
          </a:p>
          <a:p>
            <a:pPr marL="9049" marR="560070" algn="just">
              <a:spcBef>
                <a:spcPts val="75"/>
              </a:spcBef>
              <a:tabLst>
                <a:tab pos="224790" algn="l"/>
              </a:tabLst>
            </a:pPr>
            <a:endParaRPr lang="ru-RU" dirty="0" smtClean="0">
              <a:latin typeface="Times New Roman" pitchFamily="18" charset="0"/>
              <a:cs typeface="Times New Roman" pitchFamily="18" charset="0"/>
            </a:endParaRPr>
          </a:p>
        </p:txBody>
      </p:sp>
      <p:sp>
        <p:nvSpPr>
          <p:cNvPr id="6" name="Прямоугольник 5"/>
          <p:cNvSpPr/>
          <p:nvPr/>
        </p:nvSpPr>
        <p:spPr>
          <a:xfrm>
            <a:off x="500034" y="448092"/>
            <a:ext cx="8358246" cy="4462760"/>
          </a:xfrm>
          <a:prstGeom prst="rect">
            <a:avLst/>
          </a:prstGeom>
        </p:spPr>
        <p:txBody>
          <a:bodyPr wrap="square">
            <a:spAutoFit/>
          </a:bodyPr>
          <a:lstStyle/>
          <a:p>
            <a:pPr algn="just"/>
            <a:r>
              <a:rPr lang="ru-RU" spc="-4" dirty="0" smtClean="0">
                <a:latin typeface="Times New Roman" pitchFamily="18" charset="0"/>
                <a:cs typeface="Times New Roman" pitchFamily="18" charset="0"/>
              </a:rPr>
              <a:t>   </a:t>
            </a:r>
            <a:r>
              <a:rPr lang="ru-RU" sz="2400" spc="-4" dirty="0" smtClean="0">
                <a:latin typeface="Times New Roman" pitchFamily="18" charset="0"/>
                <a:cs typeface="Times New Roman" pitchFamily="18" charset="0"/>
              </a:rPr>
              <a:t>В 2023 году в муниципальные библиотеки Рязанской области</a:t>
            </a:r>
          </a:p>
          <a:p>
            <a:pPr algn="just"/>
            <a:r>
              <a:rPr lang="ru-RU" sz="2400" spc="-4" dirty="0" smtClean="0">
                <a:latin typeface="Times New Roman" pitchFamily="18" charset="0"/>
                <a:cs typeface="Times New Roman" pitchFamily="18" charset="0"/>
              </a:rPr>
              <a:t> - поступило </a:t>
            </a:r>
            <a:r>
              <a:rPr lang="ru-RU" sz="2400" b="1" spc="-4" dirty="0" smtClean="0">
                <a:latin typeface="Times New Roman" pitchFamily="18" charset="0"/>
                <a:cs typeface="Times New Roman" pitchFamily="18" charset="0"/>
              </a:rPr>
              <a:t>130,59 </a:t>
            </a:r>
            <a:r>
              <a:rPr lang="ru-RU" sz="2400" spc="-4" dirty="0" smtClean="0">
                <a:latin typeface="Times New Roman" pitchFamily="18" charset="0"/>
                <a:cs typeface="Times New Roman" pitchFamily="18" charset="0"/>
              </a:rPr>
              <a:t>тыс. экз. документов , что в расчете</a:t>
            </a:r>
          </a:p>
          <a:p>
            <a:pPr algn="just"/>
            <a:r>
              <a:rPr lang="ru-RU" sz="2400" spc="-4" dirty="0" smtClean="0">
                <a:latin typeface="Times New Roman" pitchFamily="18" charset="0"/>
                <a:cs typeface="Times New Roman" pitchFamily="18" charset="0"/>
              </a:rPr>
              <a:t>   </a:t>
            </a:r>
            <a:r>
              <a:rPr lang="ru-RU" sz="2400" b="1" spc="-4" dirty="0" smtClean="0">
                <a:latin typeface="Times New Roman" pitchFamily="18" charset="0"/>
                <a:cs typeface="Times New Roman" pitchFamily="18" charset="0"/>
              </a:rPr>
              <a:t>на 1000 </a:t>
            </a:r>
            <a:r>
              <a:rPr lang="ru-RU" sz="2400" spc="-4" dirty="0" smtClean="0">
                <a:latin typeface="Times New Roman" pitchFamily="18" charset="0"/>
                <a:cs typeface="Times New Roman" pitchFamily="18" charset="0"/>
              </a:rPr>
              <a:t>жителей составило </a:t>
            </a:r>
            <a:r>
              <a:rPr lang="ru-RU" sz="2400" b="1" spc="-4" dirty="0" smtClean="0">
                <a:latin typeface="Times New Roman" pitchFamily="18" charset="0"/>
                <a:cs typeface="Times New Roman" pitchFamily="18" charset="0"/>
              </a:rPr>
              <a:t>120</a:t>
            </a:r>
            <a:r>
              <a:rPr lang="ru-RU" sz="2400" spc="-4" dirty="0" smtClean="0">
                <a:latin typeface="Times New Roman" pitchFamily="18" charset="0"/>
                <a:cs typeface="Times New Roman" pitchFamily="18" charset="0"/>
              </a:rPr>
              <a:t> экземпляров (+12 экз. к 2021 году) , из них </a:t>
            </a:r>
            <a:endParaRPr lang="ru-RU" spc="-4" dirty="0" smtClean="0">
              <a:latin typeface="Times New Roman" pitchFamily="18" charset="0"/>
              <a:cs typeface="Times New Roman" pitchFamily="18" charset="0"/>
            </a:endParaRPr>
          </a:p>
          <a:p>
            <a:pPr algn="just"/>
            <a:r>
              <a:rPr lang="ru-RU" spc="-4" dirty="0" smtClean="0">
                <a:latin typeface="Times New Roman" pitchFamily="18" charset="0"/>
                <a:cs typeface="Times New Roman" pitchFamily="18" charset="0"/>
              </a:rPr>
              <a:t> </a:t>
            </a:r>
            <a:r>
              <a:rPr lang="ru-RU" sz="2400" spc="-4" dirty="0" smtClean="0">
                <a:latin typeface="Times New Roman" pitchFamily="18" charset="0"/>
                <a:cs typeface="Times New Roman" pitchFamily="18" charset="0"/>
              </a:rPr>
              <a:t>- поступление книг составило – 94</a:t>
            </a:r>
            <a:r>
              <a:rPr lang="ru-RU" sz="2400" b="1" spc="-4" dirty="0" smtClean="0">
                <a:latin typeface="Times New Roman" pitchFamily="18" charset="0"/>
                <a:cs typeface="Times New Roman" pitchFamily="18" charset="0"/>
              </a:rPr>
              <a:t>,25</a:t>
            </a:r>
            <a:r>
              <a:rPr lang="ru-RU" sz="2400" spc="-4" dirty="0" smtClean="0">
                <a:latin typeface="Times New Roman" pitchFamily="18" charset="0"/>
                <a:cs typeface="Times New Roman" pitchFamily="18" charset="0"/>
              </a:rPr>
              <a:t> тыс.экз. (+5,91 тыс. экз. к 2021 году) или </a:t>
            </a:r>
            <a:r>
              <a:rPr lang="ru-RU" sz="2400" b="1" spc="-4" dirty="0" smtClean="0">
                <a:latin typeface="Times New Roman" pitchFamily="18" charset="0"/>
                <a:cs typeface="Times New Roman" pitchFamily="18" charset="0"/>
              </a:rPr>
              <a:t>72</a:t>
            </a:r>
            <a:r>
              <a:rPr lang="ru-RU" sz="2400" spc="-4" dirty="0" smtClean="0">
                <a:latin typeface="Times New Roman" pitchFamily="18" charset="0"/>
                <a:cs typeface="Times New Roman" pitchFamily="18" charset="0"/>
              </a:rPr>
              <a:t> книги на тысячу жителей (+7 книг к 2021 году).</a:t>
            </a:r>
          </a:p>
          <a:p>
            <a:pPr algn="just"/>
            <a:r>
              <a:rPr lang="ru-RU" sz="2400" spc="-4" dirty="0" smtClean="0">
                <a:latin typeface="Times New Roman" pitchFamily="18" charset="0"/>
                <a:ea typeface="Open Sans" pitchFamily="34" charset="0"/>
                <a:cs typeface="Times New Roman" pitchFamily="18" charset="0"/>
              </a:rPr>
              <a:t>   В </a:t>
            </a:r>
            <a:r>
              <a:rPr lang="ru-RU" sz="2400" spc="-4" dirty="0" err="1" smtClean="0">
                <a:latin typeface="Times New Roman" pitchFamily="18" charset="0"/>
                <a:ea typeface="Open Sans" pitchFamily="34" charset="0"/>
                <a:cs typeface="Times New Roman" pitchFamily="18" charset="0"/>
              </a:rPr>
              <a:t>Сараевском</a:t>
            </a:r>
            <a:r>
              <a:rPr lang="ru-RU" sz="2400" spc="-4" dirty="0" smtClean="0">
                <a:latin typeface="Times New Roman" pitchFamily="18" charset="0"/>
                <a:ea typeface="Open Sans" pitchFamily="34" charset="0"/>
                <a:cs typeface="Times New Roman" pitchFamily="18" charset="0"/>
              </a:rPr>
              <a:t> районе этот показатель равен 339</a:t>
            </a:r>
            <a:r>
              <a:rPr lang="ru-RU" sz="2400" b="1" spc="-4" dirty="0" smtClean="0">
                <a:latin typeface="Times New Roman" pitchFamily="18" charset="0"/>
                <a:ea typeface="Open Sans" pitchFamily="34" charset="0"/>
                <a:cs typeface="Times New Roman" pitchFamily="18" charset="0"/>
              </a:rPr>
              <a:t> </a:t>
            </a:r>
            <a:r>
              <a:rPr lang="ru-RU" sz="2400" spc="-4" dirty="0" smtClean="0">
                <a:latin typeface="Times New Roman" pitchFamily="18" charset="0"/>
                <a:ea typeface="Open Sans" pitchFamily="34" charset="0"/>
                <a:cs typeface="Times New Roman" pitchFamily="18" charset="0"/>
              </a:rPr>
              <a:t>экземпляров, </a:t>
            </a:r>
            <a:r>
              <a:rPr lang="ru-RU" sz="2400" spc="-4" dirty="0" err="1" smtClean="0">
                <a:latin typeface="Times New Roman" pitchFamily="18" charset="0"/>
                <a:ea typeface="Open Sans" pitchFamily="34" charset="0"/>
                <a:cs typeface="Times New Roman" pitchFamily="18" charset="0"/>
              </a:rPr>
              <a:t>Путятинском</a:t>
            </a:r>
            <a:r>
              <a:rPr lang="ru-RU" sz="2400" spc="-4" dirty="0" smtClean="0">
                <a:latin typeface="Times New Roman" pitchFamily="18" charset="0"/>
                <a:ea typeface="Open Sans" pitchFamily="34" charset="0"/>
                <a:cs typeface="Times New Roman" pitchFamily="18" charset="0"/>
              </a:rPr>
              <a:t> районе – 295, Шиловском районе – 229, </a:t>
            </a:r>
            <a:r>
              <a:rPr lang="ru-RU" sz="2400" spc="-4" dirty="0" err="1" smtClean="0">
                <a:latin typeface="Times New Roman" pitchFamily="18" charset="0"/>
                <a:ea typeface="Open Sans" pitchFamily="34" charset="0"/>
                <a:cs typeface="Times New Roman" pitchFamily="18" charset="0"/>
              </a:rPr>
              <a:t>Скопинском</a:t>
            </a:r>
            <a:r>
              <a:rPr lang="ru-RU" sz="2400" spc="-4" dirty="0" smtClean="0">
                <a:latin typeface="Times New Roman" pitchFamily="18" charset="0"/>
                <a:ea typeface="Open Sans" pitchFamily="34" charset="0"/>
                <a:cs typeface="Times New Roman" pitchFamily="18" charset="0"/>
              </a:rPr>
              <a:t> районе – 174, </a:t>
            </a:r>
            <a:r>
              <a:rPr lang="ru-RU" sz="2400" spc="-4" dirty="0" err="1" smtClean="0">
                <a:latin typeface="Times New Roman" pitchFamily="18" charset="0"/>
                <a:ea typeface="Open Sans" pitchFamily="34" charset="0"/>
                <a:cs typeface="Times New Roman" pitchFamily="18" charset="0"/>
              </a:rPr>
              <a:t>Клепиковском</a:t>
            </a:r>
            <a:r>
              <a:rPr lang="ru-RU" sz="2400" spc="-4" dirty="0" smtClean="0">
                <a:latin typeface="Times New Roman" pitchFamily="18" charset="0"/>
                <a:ea typeface="Open Sans" pitchFamily="34" charset="0"/>
                <a:cs typeface="Times New Roman" pitchFamily="18" charset="0"/>
              </a:rPr>
              <a:t> районе – 62, в ЦБС г. Рязани – 39, ЦСДБ г. Рязани – 24.   </a:t>
            </a:r>
          </a:p>
          <a:p>
            <a:pPr algn="just"/>
            <a:r>
              <a:rPr lang="ru-RU" sz="2000" spc="-4" dirty="0" smtClean="0">
                <a:latin typeface="Times New Roman" pitchFamily="18" charset="0"/>
                <a:ea typeface="Open Sans" pitchFamily="34" charset="0"/>
                <a:cs typeface="Times New Roman" pitchFamily="18" charset="0"/>
              </a:rPr>
              <a:t>Норма ЮНЕСКО – </a:t>
            </a:r>
            <a:r>
              <a:rPr lang="ru-RU" sz="2000" b="1" spc="-4" dirty="0" smtClean="0">
                <a:latin typeface="Times New Roman" pitchFamily="18" charset="0"/>
                <a:ea typeface="Open Sans" pitchFamily="34" charset="0"/>
                <a:cs typeface="Times New Roman" pitchFamily="18" charset="0"/>
              </a:rPr>
              <a:t>не менее 250 новых книг на 1 тысячу населения.   </a:t>
            </a:r>
            <a:endParaRPr lang="ru-RU" sz="2000" b="1" dirty="0" smtClean="0">
              <a:latin typeface="Times New Roman" pitchFamily="18" charset="0"/>
              <a:ea typeface="Open Sans" pitchFamily="34"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500034" y="428610"/>
            <a:ext cx="7643866" cy="76944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ru-RU" sz="2200" b="1"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ru-RU" sz="2200" b="0" i="0" u="none" strike="noStrike" kern="1200" cap="none" spc="0" normalizeH="0" baseline="0" noProof="0" dirty="0" smtClean="0">
              <a:ln>
                <a:noFill/>
              </a:ln>
              <a:solidFill>
                <a:prstClr val="black"/>
              </a:solidFill>
              <a:effectLst/>
              <a:uLnTx/>
              <a:uFillTx/>
              <a:latin typeface="Times New Roman" pitchFamily="18" charset="0"/>
              <a:ea typeface="Open Sans" pitchFamily="34" charset="0"/>
              <a:cs typeface="Times New Roman" pitchFamily="18" charset="0"/>
            </a:endParaRPr>
          </a:p>
        </p:txBody>
      </p:sp>
      <p:sp>
        <p:nvSpPr>
          <p:cNvPr id="5" name="Прямоугольник 4"/>
          <p:cNvSpPr/>
          <p:nvPr/>
        </p:nvSpPr>
        <p:spPr>
          <a:xfrm>
            <a:off x="285720" y="428610"/>
            <a:ext cx="8429684" cy="4760278"/>
          </a:xfrm>
          <a:prstGeom prst="rect">
            <a:avLst/>
          </a:prstGeom>
        </p:spPr>
        <p:txBody>
          <a:bodyPr wrap="square">
            <a:spAutoFit/>
          </a:bodyPr>
          <a:lstStyle/>
          <a:p>
            <a:pPr marL="9049" marR="560070" lvl="0" indent="0" algn="just" defTabSz="914400" rtl="0" eaLnBrk="1" fontAlgn="auto" latinLnBrk="0" hangingPunct="1">
              <a:lnSpc>
                <a:spcPct val="100000"/>
              </a:lnSpc>
              <a:spcBef>
                <a:spcPts val="75"/>
              </a:spcBef>
              <a:spcAft>
                <a:spcPts val="0"/>
              </a:spcAft>
              <a:buClrTx/>
              <a:buSzTx/>
              <a:buFontTx/>
              <a:buNone/>
              <a:tabLst>
                <a:tab pos="224790" algn="l"/>
              </a:tabLst>
              <a:defRPr/>
            </a:pPr>
            <a:r>
              <a:rPr kumimoji="0" lang="ru-RU" sz="2400" b="1"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a:t>
            </a:r>
            <a:r>
              <a:rPr kumimoji="0" lang="ru-RU" sz="240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Данный прирост </a:t>
            </a:r>
            <a:r>
              <a:rPr kumimoji="0" lang="ru-RU" sz="2400" i="0" u="none" strike="noStrike" kern="1200" cap="none" spc="0" normalizeH="0" baseline="0" noProof="0" dirty="0" err="1" smtClean="0">
                <a:ln>
                  <a:noFill/>
                </a:ln>
                <a:solidFill>
                  <a:prstClr val="black"/>
                </a:solidFill>
                <a:effectLst/>
                <a:uLnTx/>
                <a:uFillTx/>
                <a:latin typeface="Times New Roman" pitchFamily="18" charset="0"/>
                <a:ea typeface="+mn-ea"/>
                <a:cs typeface="Times New Roman" pitchFamily="18" charset="0"/>
              </a:rPr>
              <a:t>среднеобластного</a:t>
            </a:r>
            <a:r>
              <a:rPr kumimoji="0" lang="ru-RU" sz="240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показателя во многом обусловлен:</a:t>
            </a:r>
          </a:p>
          <a:p>
            <a:pPr marL="9049" marR="560070" lvl="0" indent="0" algn="just" defTabSz="914400" rtl="0" eaLnBrk="1" fontAlgn="auto" latinLnBrk="0" hangingPunct="1">
              <a:lnSpc>
                <a:spcPct val="100000"/>
              </a:lnSpc>
              <a:spcBef>
                <a:spcPts val="75"/>
              </a:spcBef>
              <a:spcAft>
                <a:spcPts val="0"/>
              </a:spcAft>
              <a:buClrTx/>
              <a:buSzTx/>
              <a:buFontTx/>
              <a:buNone/>
              <a:tabLst>
                <a:tab pos="224790" algn="l"/>
              </a:tabLst>
              <a:defRPr/>
            </a:pPr>
            <a:r>
              <a:rPr kumimoji="0" lang="ru-RU" sz="240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 выделением субсидий на поддержку отрасли культуры в части комплектования книжных фондов библиотек муниципальных образований и государственных общедоступных библиотек субъектов Российской Федерации ( приобретено </a:t>
            </a:r>
            <a:r>
              <a:rPr kumimoji="0" lang="ru-RU" sz="2400" b="1"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16 321 </a:t>
            </a:r>
            <a:r>
              <a:rPr kumimoji="0" lang="ru-RU" sz="240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экз.); </a:t>
            </a:r>
          </a:p>
          <a:p>
            <a:pPr marL="9049" marR="560070" lvl="0" indent="0" algn="just" defTabSz="914400" rtl="0" eaLnBrk="1" fontAlgn="auto" latinLnBrk="0" hangingPunct="1">
              <a:lnSpc>
                <a:spcPct val="100000"/>
              </a:lnSpc>
              <a:spcBef>
                <a:spcPts val="75"/>
              </a:spcBef>
              <a:spcAft>
                <a:spcPts val="0"/>
              </a:spcAft>
              <a:buClrTx/>
              <a:buSzTx/>
              <a:buFontTx/>
              <a:buNone/>
              <a:tabLst>
                <a:tab pos="224790" algn="l"/>
              </a:tabLst>
              <a:defRPr/>
            </a:pPr>
            <a:r>
              <a:rPr lang="ru-RU" sz="2400" b="0" dirty="0" smtClean="0">
                <a:solidFill>
                  <a:prstClr val="black"/>
                </a:solidFill>
                <a:latin typeface="Times New Roman" pitchFamily="18" charset="0"/>
                <a:cs typeface="Times New Roman" pitchFamily="18" charset="0"/>
              </a:rPr>
              <a:t>- выделением субсидий из федерального бюджета на модернизацию семи библиотек Рязанской области, победивших в отборе нацпроекта «Культура» (приобретено </a:t>
            </a:r>
            <a:r>
              <a:rPr lang="ru-RU" sz="2400" b="1" dirty="0" smtClean="0">
                <a:solidFill>
                  <a:prstClr val="black"/>
                </a:solidFill>
                <a:latin typeface="Times New Roman" pitchFamily="18" charset="0"/>
                <a:cs typeface="Times New Roman" pitchFamily="18" charset="0"/>
              </a:rPr>
              <a:t>22 015 </a:t>
            </a:r>
            <a:r>
              <a:rPr lang="ru-RU" sz="2400" b="0" dirty="0" smtClean="0">
                <a:solidFill>
                  <a:prstClr val="black"/>
                </a:solidFill>
                <a:latin typeface="Times New Roman" pitchFamily="18" charset="0"/>
                <a:cs typeface="Times New Roman" pitchFamily="18" charset="0"/>
              </a:rPr>
              <a:t>экз.) </a:t>
            </a:r>
            <a:endParaRPr kumimoji="0" lang="ru-RU" sz="18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endParaRPr>
          </a:p>
          <a:p>
            <a:pPr marL="9049" marR="560070" lvl="0" indent="0" algn="just" defTabSz="914400" rtl="0" eaLnBrk="1" fontAlgn="auto" latinLnBrk="0" hangingPunct="1">
              <a:lnSpc>
                <a:spcPct val="100000"/>
              </a:lnSpc>
              <a:spcBef>
                <a:spcPts val="75"/>
              </a:spcBef>
              <a:spcAft>
                <a:spcPts val="0"/>
              </a:spcAft>
              <a:buClrTx/>
              <a:buSzTx/>
              <a:buFontTx/>
              <a:buNone/>
              <a:tabLst>
                <a:tab pos="224790" algn="l"/>
              </a:tabLst>
              <a:defRPr/>
            </a:pPr>
            <a:endParaRPr kumimoji="0" lang="ru-RU" sz="18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endParaRPr>
          </a:p>
          <a:p>
            <a:pPr marL="9049" marR="560070" lvl="0" indent="0" algn="just" defTabSz="914400" rtl="0" eaLnBrk="1" fontAlgn="auto" latinLnBrk="0" hangingPunct="1">
              <a:lnSpc>
                <a:spcPct val="100000"/>
              </a:lnSpc>
              <a:spcBef>
                <a:spcPts val="75"/>
              </a:spcBef>
              <a:spcAft>
                <a:spcPts val="0"/>
              </a:spcAft>
              <a:buClrTx/>
              <a:buSzTx/>
              <a:buFontTx/>
              <a:buNone/>
              <a:tabLst>
                <a:tab pos="224790" algn="l"/>
              </a:tabLst>
              <a:defRPr/>
            </a:pPr>
            <a:endParaRPr kumimoji="0" lang="ru-RU" sz="18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1423035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500034" y="428610"/>
            <a:ext cx="7643866" cy="769441"/>
          </a:xfrm>
          <a:prstGeom prst="rect">
            <a:avLst/>
          </a:prstGeom>
        </p:spPr>
        <p:txBody>
          <a:bodyPr wrap="square">
            <a:spAutoFit/>
          </a:bodyPr>
          <a:lstStyle/>
          <a:p>
            <a:pPr algn="just"/>
            <a:endParaRPr lang="ru-RU" sz="2200" b="1" dirty="0" smtClean="0">
              <a:latin typeface="Times New Roman" pitchFamily="18" charset="0"/>
              <a:ea typeface="Open Sans" pitchFamily="34" charset="0"/>
              <a:cs typeface="Times New Roman" pitchFamily="18" charset="0"/>
            </a:endParaRPr>
          </a:p>
          <a:p>
            <a:pPr marL="342900" indent="-342900" algn="just">
              <a:buFont typeface="Arial" panose="020B0604020202020204" pitchFamily="34" charset="0"/>
              <a:buChar char="•"/>
            </a:pPr>
            <a:endParaRPr lang="ru-RU" sz="2200" dirty="0" smtClean="0">
              <a:latin typeface="Times New Roman" pitchFamily="18" charset="0"/>
              <a:ea typeface="Open Sans" pitchFamily="34" charset="0"/>
              <a:cs typeface="Times New Roman" pitchFamily="18" charset="0"/>
            </a:endParaRPr>
          </a:p>
        </p:txBody>
      </p:sp>
      <p:sp>
        <p:nvSpPr>
          <p:cNvPr id="5" name="Прямоугольник 4"/>
          <p:cNvSpPr/>
          <p:nvPr/>
        </p:nvSpPr>
        <p:spPr>
          <a:xfrm>
            <a:off x="285720" y="428610"/>
            <a:ext cx="8429684" cy="5237331"/>
          </a:xfrm>
          <a:prstGeom prst="rect">
            <a:avLst/>
          </a:prstGeom>
        </p:spPr>
        <p:txBody>
          <a:bodyPr wrap="square">
            <a:spAutoFit/>
          </a:bodyPr>
          <a:lstStyle/>
          <a:p>
            <a:pPr marL="9049" marR="560070" algn="just">
              <a:spcBef>
                <a:spcPts val="75"/>
              </a:spcBef>
              <a:tabLst>
                <a:tab pos="224790" algn="l"/>
              </a:tabLst>
            </a:pPr>
            <a:r>
              <a:rPr lang="ru-RU" sz="2400" b="1"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Дополнительное финансирование в форме субсидий позволило в отчетном году приобрести </a:t>
            </a:r>
            <a:r>
              <a:rPr lang="ru-RU" sz="2400" b="1" dirty="0" smtClean="0">
                <a:latin typeface="Times New Roman" pitchFamily="18" charset="0"/>
                <a:cs typeface="Times New Roman" pitchFamily="18" charset="0"/>
              </a:rPr>
              <a:t>38 336 </a:t>
            </a:r>
            <a:r>
              <a:rPr lang="ru-RU" sz="2400" dirty="0" smtClean="0">
                <a:latin typeface="Times New Roman" pitchFamily="18" charset="0"/>
                <a:cs typeface="Times New Roman" pitchFamily="18" charset="0"/>
              </a:rPr>
              <a:t>тыс. экз., или 35 экз. на 1000 жителей.</a:t>
            </a:r>
          </a:p>
          <a:p>
            <a:pPr marL="9049" marR="560070" algn="just">
              <a:spcBef>
                <a:spcPts val="75"/>
              </a:spcBef>
              <a:tabLst>
                <a:tab pos="224790" algn="l"/>
              </a:tabLst>
            </a:pPr>
            <a:r>
              <a:rPr lang="ru-RU" sz="2400" dirty="0" smtClean="0">
                <a:latin typeface="Times New Roman" pitchFamily="18" charset="0"/>
                <a:cs typeface="Times New Roman" pitchFamily="18" charset="0"/>
              </a:rPr>
              <a:t>             </a:t>
            </a:r>
            <a:r>
              <a:rPr lang="ru-RU" sz="2400" b="1" i="1" dirty="0" smtClean="0">
                <a:latin typeface="Times New Roman" pitchFamily="18" charset="0"/>
                <a:cs typeface="Times New Roman" pitchFamily="18" charset="0"/>
              </a:rPr>
              <a:t>Движение совокупного фонда муниципальных библиотек Рязанской области</a:t>
            </a:r>
          </a:p>
          <a:p>
            <a:pPr marL="9049" marR="560070" algn="just">
              <a:spcBef>
                <a:spcPts val="75"/>
              </a:spcBef>
              <a:tabLst>
                <a:tab pos="224790" algn="l"/>
              </a:tabLst>
            </a:pPr>
            <a:endParaRPr lang="ru-RU" sz="2500" dirty="0" smtClean="0">
              <a:latin typeface="Times New Roman" pitchFamily="18" charset="0"/>
              <a:cs typeface="Times New Roman" pitchFamily="18" charset="0"/>
            </a:endParaRPr>
          </a:p>
          <a:p>
            <a:pPr marL="9049" marR="560070" algn="just">
              <a:spcBef>
                <a:spcPts val="75"/>
              </a:spcBef>
              <a:tabLst>
                <a:tab pos="224790" algn="l"/>
              </a:tabLst>
            </a:pPr>
            <a:endParaRPr lang="ru-RU" sz="2500" dirty="0">
              <a:latin typeface="Times New Roman" pitchFamily="18" charset="0"/>
              <a:cs typeface="Times New Roman" pitchFamily="18" charset="0"/>
            </a:endParaRPr>
          </a:p>
          <a:p>
            <a:pPr marL="9049" marR="560070" algn="just">
              <a:spcBef>
                <a:spcPts val="75"/>
              </a:spcBef>
              <a:tabLst>
                <a:tab pos="224790" algn="l"/>
              </a:tabLst>
            </a:pPr>
            <a:endParaRPr lang="ru-RU" sz="2500" dirty="0" smtClean="0">
              <a:latin typeface="Times New Roman" pitchFamily="18" charset="0"/>
              <a:cs typeface="Times New Roman" pitchFamily="18" charset="0"/>
            </a:endParaRPr>
          </a:p>
          <a:p>
            <a:pPr marL="9049" marR="560070" algn="just">
              <a:spcBef>
                <a:spcPts val="75"/>
              </a:spcBef>
              <a:tabLst>
                <a:tab pos="224790" algn="l"/>
              </a:tabLst>
            </a:pPr>
            <a:endParaRPr lang="ru-RU" sz="2500" dirty="0" smtClean="0">
              <a:latin typeface="Times New Roman" pitchFamily="18" charset="0"/>
              <a:cs typeface="Times New Roman" pitchFamily="18" charset="0"/>
            </a:endParaRPr>
          </a:p>
          <a:p>
            <a:pPr marL="9049" marR="560070" algn="just">
              <a:spcBef>
                <a:spcPts val="75"/>
              </a:spcBef>
              <a:tabLst>
                <a:tab pos="224790" algn="l"/>
              </a:tabLst>
            </a:pPr>
            <a:endParaRPr lang="ru-RU" sz="2500" dirty="0" smtClean="0">
              <a:latin typeface="Times New Roman" pitchFamily="18" charset="0"/>
              <a:cs typeface="Times New Roman" pitchFamily="18" charset="0"/>
            </a:endParaRPr>
          </a:p>
          <a:p>
            <a:pPr marL="9049" marR="560070" algn="just">
              <a:spcBef>
                <a:spcPts val="75"/>
              </a:spcBef>
              <a:tabLst>
                <a:tab pos="224790" algn="l"/>
              </a:tabLst>
            </a:pPr>
            <a:r>
              <a:rPr lang="ru-RU" sz="2400" b="1"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pPr marL="9049" marR="560070" algn="just">
              <a:spcBef>
                <a:spcPts val="75"/>
              </a:spcBef>
              <a:tabLst>
                <a:tab pos="224790" algn="l"/>
              </a:tabLst>
            </a:pPr>
            <a:endParaRPr lang="ru-RU" dirty="0" smtClean="0">
              <a:latin typeface="Times New Roman" pitchFamily="18" charset="0"/>
              <a:cs typeface="Times New Roman" pitchFamily="18" charset="0"/>
            </a:endParaRPr>
          </a:p>
          <a:p>
            <a:pPr marL="9049" marR="560070" algn="just">
              <a:spcBef>
                <a:spcPts val="75"/>
              </a:spcBef>
              <a:tabLst>
                <a:tab pos="224790" algn="l"/>
              </a:tabLst>
            </a:pPr>
            <a:endParaRPr lang="ru-RU" dirty="0" smtClean="0">
              <a:latin typeface="Times New Roman" pitchFamily="18" charset="0"/>
              <a:cs typeface="Times New Roman" pitchFamily="18" charset="0"/>
            </a:endParaRPr>
          </a:p>
          <a:p>
            <a:pPr marL="9049" marR="560070" algn="just">
              <a:spcBef>
                <a:spcPts val="75"/>
              </a:spcBef>
              <a:tabLst>
                <a:tab pos="224790" algn="l"/>
              </a:tabLst>
            </a:pPr>
            <a:endParaRPr lang="ru-RU" dirty="0" smtClean="0">
              <a:latin typeface="Times New Roman" pitchFamily="18" charset="0"/>
              <a:cs typeface="Times New Roman"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2452246415"/>
              </p:ext>
            </p:extLst>
          </p:nvPr>
        </p:nvGraphicFramePr>
        <p:xfrm>
          <a:off x="592371" y="2307891"/>
          <a:ext cx="7816381" cy="2248209"/>
        </p:xfrm>
        <a:graphic>
          <a:graphicData uri="http://schemas.openxmlformats.org/drawingml/2006/table">
            <a:tbl>
              <a:tblPr/>
              <a:tblGrid>
                <a:gridCol w="2804250">
                  <a:extLst>
                    <a:ext uri="{9D8B030D-6E8A-4147-A177-3AD203B41FA5}">
                      <a16:colId xmlns:a16="http://schemas.microsoft.com/office/drawing/2014/main" val="749131676"/>
                    </a:ext>
                  </a:extLst>
                </a:gridCol>
                <a:gridCol w="1670160">
                  <a:extLst>
                    <a:ext uri="{9D8B030D-6E8A-4147-A177-3AD203B41FA5}">
                      <a16:colId xmlns:a16="http://schemas.microsoft.com/office/drawing/2014/main" val="1986656111"/>
                    </a:ext>
                  </a:extLst>
                </a:gridCol>
                <a:gridCol w="1671811">
                  <a:extLst>
                    <a:ext uri="{9D8B030D-6E8A-4147-A177-3AD203B41FA5}">
                      <a16:colId xmlns:a16="http://schemas.microsoft.com/office/drawing/2014/main" val="2560672232"/>
                    </a:ext>
                  </a:extLst>
                </a:gridCol>
                <a:gridCol w="1670160">
                  <a:extLst>
                    <a:ext uri="{9D8B030D-6E8A-4147-A177-3AD203B41FA5}">
                      <a16:colId xmlns:a16="http://schemas.microsoft.com/office/drawing/2014/main" val="3889872998"/>
                    </a:ext>
                  </a:extLst>
                </a:gridCol>
              </a:tblGrid>
              <a:tr h="444595">
                <a:tc>
                  <a:txBody>
                    <a:bodyPr/>
                    <a:lstStyle/>
                    <a:p>
                      <a:pPr indent="450215" algn="just">
                        <a:lnSpc>
                          <a:spcPts val="1610"/>
                        </a:lnSpc>
                        <a:spcAft>
                          <a:spcPts val="0"/>
                        </a:spcAft>
                      </a:pPr>
                      <a:r>
                        <a:rPr lang="ru-RU" sz="1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b="1" dirty="0" smtClean="0">
                          <a:effectLst/>
                          <a:latin typeface="Times New Roman" panose="02020603050405020304" pitchFamily="18" charset="0"/>
                          <a:ea typeface="Times New Roman" panose="02020603050405020304" pitchFamily="18" charset="0"/>
                          <a:cs typeface="Times New Roman" panose="02020603050405020304" pitchFamily="18" charset="0"/>
                        </a:rPr>
                        <a:t>2021 </a:t>
                      </a: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г.</a:t>
                      </a:r>
                      <a:endParaRPr lang="ru-RU"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b="1" dirty="0" smtClean="0">
                          <a:effectLst/>
                          <a:latin typeface="Times New Roman" panose="02020603050405020304" pitchFamily="18" charset="0"/>
                          <a:ea typeface="Times New Roman" panose="02020603050405020304" pitchFamily="18" charset="0"/>
                          <a:cs typeface="Times New Roman" panose="02020603050405020304" pitchFamily="18" charset="0"/>
                        </a:rPr>
                        <a:t>       2022 </a:t>
                      </a: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г.</a:t>
                      </a:r>
                      <a:endParaRPr lang="ru-RU"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b="1" dirty="0" smtClean="0">
                          <a:effectLst/>
                          <a:latin typeface="Times New Roman" panose="02020603050405020304" pitchFamily="18" charset="0"/>
                          <a:ea typeface="Times New Roman" panose="02020603050405020304" pitchFamily="18" charset="0"/>
                          <a:cs typeface="Times New Roman" panose="02020603050405020304" pitchFamily="18" charset="0"/>
                        </a:rPr>
                        <a:t>        2023 </a:t>
                      </a: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г.</a:t>
                      </a:r>
                      <a:endParaRPr lang="ru-RU"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8744848"/>
                  </a:ext>
                </a:extLst>
              </a:tr>
              <a:tr h="347492">
                <a:tc>
                  <a:txBody>
                    <a:bodyPr/>
                    <a:lstStyle/>
                    <a:p>
                      <a:pPr indent="86360" algn="just">
                        <a:lnSpc>
                          <a:spcPts val="1610"/>
                        </a:lnSpc>
                        <a:spcAft>
                          <a:spcPts val="0"/>
                        </a:spcAft>
                      </a:pPr>
                      <a:r>
                        <a:rPr lang="ru-RU" sz="1800" b="1" dirty="0" smtClean="0">
                          <a:effectLst/>
                          <a:latin typeface="Times New Roman" panose="02020603050405020304" pitchFamily="18" charset="0"/>
                          <a:ea typeface="Times New Roman" panose="02020603050405020304" pitchFamily="18" charset="0"/>
                          <a:cs typeface="Times New Roman" panose="02020603050405020304" pitchFamily="18" charset="0"/>
                        </a:rPr>
                        <a:t>Поступило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(в тыс. экз.)</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lnSpc>
                          <a:spcPts val="1610"/>
                        </a:lnSpc>
                        <a:spcAft>
                          <a:spcPts val="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just">
                        <a:lnSpc>
                          <a:spcPts val="1610"/>
                        </a:lnSpc>
                        <a:spcAft>
                          <a:spcPts val="0"/>
                        </a:spcAft>
                      </a:pP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118,33</a:t>
                      </a:r>
                      <a:endParaRPr lang="ru-RU"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just">
                        <a:lnSpc>
                          <a:spcPts val="1610"/>
                        </a:lnSpc>
                        <a:spcAft>
                          <a:spcPts val="0"/>
                        </a:spcAft>
                      </a:pP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110,01</a:t>
                      </a:r>
                      <a:endParaRPr lang="ru-RU"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just">
                        <a:lnSpc>
                          <a:spcPts val="1610"/>
                        </a:lnSpc>
                        <a:spcAft>
                          <a:spcPts val="0"/>
                        </a:spcAft>
                      </a:pPr>
                      <a:r>
                        <a:rPr lang="ru-RU" sz="1600" b="1">
                          <a:effectLst/>
                          <a:latin typeface="Times New Roman" panose="02020603050405020304" pitchFamily="18" charset="0"/>
                          <a:ea typeface="Times New Roman" panose="02020603050405020304" pitchFamily="18" charset="0"/>
                          <a:cs typeface="Times New Roman" panose="02020603050405020304" pitchFamily="18" charset="0"/>
                        </a:rPr>
                        <a:t>130,59</a:t>
                      </a:r>
                      <a:endParaRPr lang="ru-RU"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4246098"/>
                  </a:ext>
                </a:extLst>
              </a:tr>
              <a:tr h="358462">
                <a:tc>
                  <a:txBody>
                    <a:bodyPr/>
                    <a:lstStyle/>
                    <a:p>
                      <a:pPr indent="86360" algn="just">
                        <a:lnSpc>
                          <a:spcPts val="1610"/>
                        </a:lnSpc>
                        <a:spcAft>
                          <a:spcPts val="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Выбыло (в тыс. экз.)</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just">
                        <a:lnSpc>
                          <a:spcPts val="1610"/>
                        </a:lnSpc>
                        <a:spcAft>
                          <a:spcPts val="0"/>
                        </a:spcAft>
                      </a:pP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171,02</a:t>
                      </a:r>
                      <a:endParaRPr lang="ru-RU"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just">
                        <a:lnSpc>
                          <a:spcPts val="1610"/>
                        </a:lnSpc>
                        <a:spcAft>
                          <a:spcPts val="0"/>
                        </a:spcAft>
                      </a:pP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138,21</a:t>
                      </a:r>
                      <a:endParaRPr lang="ru-RU"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just">
                        <a:lnSpc>
                          <a:spcPts val="1610"/>
                        </a:lnSpc>
                        <a:spcAft>
                          <a:spcPts val="0"/>
                        </a:spcAft>
                      </a:pP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136,56</a:t>
                      </a:r>
                      <a:endParaRPr lang="ru-RU"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69229184"/>
                  </a:ext>
                </a:extLst>
              </a:tr>
              <a:tr h="371924">
                <a:tc>
                  <a:txBody>
                    <a:bodyPr/>
                    <a:lstStyle/>
                    <a:p>
                      <a:pPr indent="86360" algn="just">
                        <a:lnSpc>
                          <a:spcPts val="1610"/>
                        </a:lnSpc>
                        <a:spcAft>
                          <a:spcPts val="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Состоит (в тыс. экз.)</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just">
                        <a:lnSpc>
                          <a:spcPts val="1610"/>
                        </a:lnSpc>
                        <a:spcAft>
                          <a:spcPts val="0"/>
                        </a:spcAft>
                      </a:pP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4 813,83</a:t>
                      </a:r>
                      <a:endParaRPr lang="ru-RU"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just">
                        <a:lnSpc>
                          <a:spcPts val="1610"/>
                        </a:lnSpc>
                        <a:spcAft>
                          <a:spcPts val="0"/>
                        </a:spcAft>
                      </a:pPr>
                      <a:r>
                        <a:rPr lang="ru-RU" sz="1600" b="1">
                          <a:effectLst/>
                          <a:latin typeface="Times New Roman" panose="02020603050405020304" pitchFamily="18" charset="0"/>
                          <a:ea typeface="Times New Roman" panose="02020603050405020304" pitchFamily="18" charset="0"/>
                          <a:cs typeface="Times New Roman" panose="02020603050405020304" pitchFamily="18" charset="0"/>
                        </a:rPr>
                        <a:t>4 785,66</a:t>
                      </a:r>
                      <a:endParaRPr lang="ru-RU"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just">
                        <a:lnSpc>
                          <a:spcPts val="1610"/>
                        </a:lnSpc>
                        <a:spcAft>
                          <a:spcPts val="0"/>
                        </a:spcAft>
                      </a:pP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4 779,69</a:t>
                      </a:r>
                      <a:endParaRPr lang="ru-RU"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3760505"/>
                  </a:ext>
                </a:extLst>
              </a:tr>
              <a:tr h="664034">
                <a:tc>
                  <a:txBody>
                    <a:bodyPr/>
                    <a:lstStyle/>
                    <a:p>
                      <a:pPr indent="86360" algn="just">
                        <a:lnSpc>
                          <a:spcPts val="1610"/>
                        </a:lnSpc>
                        <a:spcAft>
                          <a:spcPts val="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Поступило электронных     изданий (тыс. экз.)</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just">
                        <a:lnSpc>
                          <a:spcPts val="1610"/>
                        </a:lnSpc>
                        <a:spcAft>
                          <a:spcPts val="0"/>
                        </a:spcAft>
                      </a:pP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0,02%</a:t>
                      </a:r>
                      <a:endParaRPr lang="ru-RU"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just">
                        <a:lnSpc>
                          <a:spcPts val="1610"/>
                        </a:lnSpc>
                        <a:spcAft>
                          <a:spcPts val="0"/>
                        </a:spcAft>
                      </a:pPr>
                      <a:r>
                        <a:rPr lang="ru-RU" sz="1600" b="1">
                          <a:effectLst/>
                          <a:latin typeface="Times New Roman" panose="02020603050405020304" pitchFamily="18" charset="0"/>
                          <a:ea typeface="Times New Roman" panose="02020603050405020304" pitchFamily="18" charset="0"/>
                          <a:cs typeface="Times New Roman" panose="02020603050405020304" pitchFamily="18" charset="0"/>
                        </a:rPr>
                        <a:t>2,5%</a:t>
                      </a:r>
                      <a:endParaRPr lang="ru-RU"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just">
                        <a:lnSpc>
                          <a:spcPts val="1610"/>
                        </a:lnSpc>
                        <a:spcAft>
                          <a:spcPts val="0"/>
                        </a:spcAft>
                      </a:pP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0,5%</a:t>
                      </a:r>
                      <a:endParaRPr lang="ru-RU"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6942258"/>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Прямоугольник 2"/>
          <p:cNvSpPr/>
          <p:nvPr/>
        </p:nvSpPr>
        <p:spPr>
          <a:xfrm>
            <a:off x="500034" y="642924"/>
            <a:ext cx="8072494" cy="1569660"/>
          </a:xfrm>
          <a:prstGeom prst="rect">
            <a:avLst/>
          </a:prstGeom>
        </p:spPr>
        <p:txBody>
          <a:bodyPr wrap="square">
            <a:spAutoFit/>
          </a:bodyPr>
          <a:lstStyle/>
          <a:p>
            <a:pPr algn="just"/>
            <a:r>
              <a:rPr lang="ru-RU" sz="2400" b="1" i="1" dirty="0" smtClean="0">
                <a:latin typeface="Times New Roman" pitchFamily="18" charset="0"/>
                <a:ea typeface="Open Sans" pitchFamily="34" charset="0"/>
                <a:cs typeface="Times New Roman" pitchFamily="18" charset="0"/>
              </a:rPr>
              <a:t>Динамика поступления и выбытия документов муниципальных библиотек Рязанской области за 2021-2023 гг. </a:t>
            </a:r>
            <a:endParaRPr lang="ru-RU" sz="2400" b="1" i="1" dirty="0" smtClean="0">
              <a:solidFill>
                <a:srgbClr val="C00000"/>
              </a:solidFill>
              <a:latin typeface="Times New Roman" pitchFamily="18" charset="0"/>
              <a:ea typeface="Open Sans" pitchFamily="34" charset="0"/>
              <a:cs typeface="Times New Roman" pitchFamily="18" charset="0"/>
            </a:endParaRPr>
          </a:p>
          <a:p>
            <a:pPr algn="just"/>
            <a:r>
              <a:rPr lang="ru-RU" sz="2400" dirty="0" smtClean="0">
                <a:latin typeface="Times New Roman" pitchFamily="18" charset="0"/>
                <a:ea typeface="Open Sans" pitchFamily="34" charset="0"/>
                <a:cs typeface="Times New Roman" pitchFamily="18" charset="0"/>
              </a:rPr>
              <a:t> </a:t>
            </a:r>
          </a:p>
        </p:txBody>
      </p:sp>
      <p:graphicFrame>
        <p:nvGraphicFramePr>
          <p:cNvPr id="4" name="Диаграмма 3"/>
          <p:cNvGraphicFramePr/>
          <p:nvPr>
            <p:extLst>
              <p:ext uri="{D42A27DB-BD31-4B8C-83A1-F6EECF244321}">
                <p14:modId xmlns:p14="http://schemas.microsoft.com/office/powerpoint/2010/main" val="2953539029"/>
              </p:ext>
            </p:extLst>
          </p:nvPr>
        </p:nvGraphicFramePr>
        <p:xfrm>
          <a:off x="755576" y="1851670"/>
          <a:ext cx="7416823" cy="295232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Фиолетовый">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Фиолетовый">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Фиолетовый">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Фиолетовый">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Фиолетовый">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Фиолетовый">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1645</TotalTime>
  <Words>1564</Words>
  <Application>Microsoft Office PowerPoint</Application>
  <PresentationFormat>Экран (16:9)</PresentationFormat>
  <Paragraphs>301</Paragraphs>
  <Slides>27</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27</vt:i4>
      </vt:variant>
    </vt:vector>
  </HeadingPairs>
  <TitlesOfParts>
    <vt:vector size="33" baseType="lpstr">
      <vt:lpstr>Arial</vt:lpstr>
      <vt:lpstr>Calibri</vt:lpstr>
      <vt:lpstr>Open Sans</vt:lpstr>
      <vt:lpstr>Times New Roman</vt:lpstr>
      <vt:lpstr>Wingdings</vt:lpstr>
      <vt:lpstr>Тема Office</vt:lpstr>
      <vt:lpstr>Презентация PowerPoint</vt:lpstr>
      <vt:lpstr>Презентация PowerPoint</vt:lpstr>
      <vt:lpstr>Объем документного фонда муниципальных библиотек</vt:lpstr>
      <vt:lpstr>Отраслевая структура совокупного фонда муниципальных библиотек Рязанской области в 2023 году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Библиотекам всех уровней необходимо постоянно обновлять фонды, что позволит иметь оптимальные по объемам актуальные собрания, доступные населению и отвечающие его разносторонним потребностям </vt:lpstr>
      <vt:lpstr>Спасибо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ofirbo-2</dc:creator>
  <cp:lastModifiedBy>Максимкина Светлана Викторовна</cp:lastModifiedBy>
  <cp:revision>267</cp:revision>
  <dcterms:created xsi:type="dcterms:W3CDTF">2022-03-24T12:55:08Z</dcterms:created>
  <dcterms:modified xsi:type="dcterms:W3CDTF">2024-05-15T14:00:04Z</dcterms:modified>
</cp:coreProperties>
</file>