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2" r:id="rId1"/>
  </p:sldMasterIdLst>
  <p:sldIdLst>
    <p:sldId id="336" r:id="rId2"/>
    <p:sldId id="337" r:id="rId3"/>
    <p:sldId id="338" r:id="rId4"/>
    <p:sldId id="339" r:id="rId5"/>
    <p:sldId id="340" r:id="rId6"/>
    <p:sldId id="341" r:id="rId7"/>
    <p:sldId id="280" r:id="rId8"/>
    <p:sldId id="271" r:id="rId9"/>
    <p:sldId id="334" r:id="rId10"/>
    <p:sldId id="269" r:id="rId11"/>
    <p:sldId id="335" r:id="rId12"/>
    <p:sldId id="333" r:id="rId13"/>
    <p:sldId id="266" r:id="rId14"/>
    <p:sldId id="274" r:id="rId15"/>
    <p:sldId id="273" r:id="rId16"/>
    <p:sldId id="285" r:id="rId17"/>
    <p:sldId id="282" r:id="rId18"/>
    <p:sldId id="290" r:id="rId19"/>
    <p:sldId id="288" r:id="rId20"/>
    <p:sldId id="270" r:id="rId21"/>
    <p:sldId id="260" r:id="rId22"/>
    <p:sldId id="328" r:id="rId23"/>
    <p:sldId id="331" r:id="rId24"/>
    <p:sldId id="332" r:id="rId25"/>
    <p:sldId id="329" r:id="rId26"/>
    <p:sldId id="330" r:id="rId27"/>
    <p:sldId id="291" r:id="rId28"/>
    <p:sldId id="343" r:id="rId29"/>
    <p:sldId id="342" r:id="rId30"/>
    <p:sldId id="287" r:id="rId31"/>
    <p:sldId id="292" r:id="rId32"/>
    <p:sldId id="265" r:id="rId33"/>
    <p:sldId id="268" r:id="rId34"/>
    <p:sldId id="272" r:id="rId35"/>
    <p:sldId id="276" r:id="rId36"/>
    <p:sldId id="275" r:id="rId37"/>
    <p:sldId id="279" r:id="rId38"/>
    <p:sldId id="284" r:id="rId39"/>
    <p:sldId id="289" r:id="rId40"/>
    <p:sldId id="263" r:id="rId41"/>
    <p:sldId id="283" r:id="rId42"/>
    <p:sldId id="296" r:id="rId43"/>
    <p:sldId id="298" r:id="rId44"/>
    <p:sldId id="306" r:id="rId45"/>
    <p:sldId id="304" r:id="rId46"/>
    <p:sldId id="300" r:id="rId47"/>
    <p:sldId id="297" r:id="rId48"/>
    <p:sldId id="305" r:id="rId49"/>
    <p:sldId id="295" r:id="rId50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E9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87" autoAdjust="0"/>
    <p:restoredTop sz="94629" autoAdjust="0"/>
  </p:normalViewPr>
  <p:slideViewPr>
    <p:cSldViewPr>
      <p:cViewPr>
        <p:scale>
          <a:sx n="110" d="100"/>
          <a:sy n="110" d="100"/>
        </p:scale>
        <p:origin x="-1644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258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EC77E6C-D01D-42EE-87FE-009F5F7B2386}" type="doc">
      <dgm:prSet loTypeId="urn:microsoft.com/office/officeart/2005/8/layout/h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D9A7154-EB46-490B-B6E2-AE16E80125A2}">
      <dgm:prSet phldrT="[Текст]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effectLst>
          <a:softEdge rad="63500"/>
        </a:effectLst>
      </dgm:spPr>
      <dgm:t>
        <a:bodyPr/>
        <a:lstStyle/>
        <a:p>
          <a:pPr algn="ctr"/>
          <a:r>
            <a:rPr lang="ru-RU" i="1" dirty="0" smtClean="0"/>
            <a:t>Основные источники пополнения фонда   </a:t>
          </a:r>
          <a:endParaRPr lang="ru-RU" i="1" dirty="0"/>
        </a:p>
      </dgm:t>
    </dgm:pt>
    <dgm:pt modelId="{CA8AEB22-196D-4E35-AB4B-A234D4645E6B}" type="parTrans" cxnId="{2BC80887-4385-4923-96E0-E7C6B6891A59}">
      <dgm:prSet/>
      <dgm:spPr/>
      <dgm:t>
        <a:bodyPr/>
        <a:lstStyle/>
        <a:p>
          <a:endParaRPr lang="ru-RU"/>
        </a:p>
      </dgm:t>
    </dgm:pt>
    <dgm:pt modelId="{A6B2D65E-B34C-4DD7-8BC7-046858FA5421}" type="sibTrans" cxnId="{2BC80887-4385-4923-96E0-E7C6B6891A59}">
      <dgm:prSet/>
      <dgm:spPr/>
      <dgm:t>
        <a:bodyPr/>
        <a:lstStyle/>
        <a:p>
          <a:endParaRPr lang="ru-RU"/>
        </a:p>
      </dgm:t>
    </dgm:pt>
    <dgm:pt modelId="{74CD2B77-8A1F-4D69-B31C-AD09B69E6819}">
      <dgm:prSet phldrT="[Текст]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b="1" i="1" dirty="0" smtClean="0">
              <a:solidFill>
                <a:srgbClr val="C00000"/>
              </a:solidFill>
            </a:rPr>
            <a:t>Федеральный </a:t>
          </a:r>
          <a:r>
            <a:rPr lang="ru-RU" b="1" i="1" dirty="0" smtClean="0">
              <a:solidFill>
                <a:srgbClr val="C00000"/>
              </a:solidFill>
            </a:rPr>
            <a:t>бюджет</a:t>
          </a:r>
        </a:p>
        <a:p>
          <a:r>
            <a:rPr lang="ru-RU" i="1" dirty="0" smtClean="0">
              <a:solidFill>
                <a:srgbClr val="C00000"/>
              </a:solidFill>
            </a:rPr>
            <a:t> - </a:t>
          </a:r>
          <a:r>
            <a:rPr lang="ru-RU" i="1" dirty="0" smtClean="0">
              <a:solidFill>
                <a:srgbClr val="C00000"/>
              </a:solidFill>
            </a:rPr>
            <a:t>61 </a:t>
          </a:r>
          <a:r>
            <a:rPr lang="ru-RU" i="1" dirty="0" smtClean="0">
              <a:solidFill>
                <a:srgbClr val="C00000"/>
              </a:solidFill>
            </a:rPr>
            <a:t>экз</a:t>
          </a:r>
          <a:r>
            <a:rPr lang="ru-RU" i="1" dirty="0" smtClean="0">
              <a:solidFill>
                <a:srgbClr val="C00000"/>
              </a:solidFill>
            </a:rPr>
            <a:t>. книг  </a:t>
          </a:r>
          <a:endParaRPr lang="ru-RU" i="1" dirty="0" smtClean="0">
            <a:solidFill>
              <a:srgbClr val="C00000"/>
            </a:solidFill>
          </a:endParaRPr>
        </a:p>
        <a:p>
          <a:r>
            <a:rPr lang="ru-RU" i="1" dirty="0" smtClean="0">
              <a:solidFill>
                <a:srgbClr val="C00000"/>
              </a:solidFill>
            </a:rPr>
            <a:t>на сумму  </a:t>
          </a:r>
        </a:p>
        <a:p>
          <a:r>
            <a:rPr lang="ru-RU" i="1" dirty="0" smtClean="0">
              <a:solidFill>
                <a:srgbClr val="C00000"/>
              </a:solidFill>
            </a:rPr>
            <a:t>15,1 тыс.</a:t>
          </a:r>
          <a:endParaRPr lang="ru-RU" i="1" dirty="0">
            <a:solidFill>
              <a:srgbClr val="C00000"/>
            </a:solidFill>
          </a:endParaRPr>
        </a:p>
      </dgm:t>
    </dgm:pt>
    <dgm:pt modelId="{9691A7D1-C6AD-4AB4-A0E6-A22C3E23FDC2}" type="parTrans" cxnId="{ECB80C1E-329D-40E7-90B5-C3092D48530D}">
      <dgm:prSet/>
      <dgm:spPr/>
      <dgm:t>
        <a:bodyPr/>
        <a:lstStyle/>
        <a:p>
          <a:endParaRPr lang="ru-RU"/>
        </a:p>
      </dgm:t>
    </dgm:pt>
    <dgm:pt modelId="{7873D351-F67B-429B-921A-D47AD39F41DF}" type="sibTrans" cxnId="{ECB80C1E-329D-40E7-90B5-C3092D48530D}">
      <dgm:prSet/>
      <dgm:spPr/>
      <dgm:t>
        <a:bodyPr/>
        <a:lstStyle/>
        <a:p>
          <a:endParaRPr lang="ru-RU"/>
        </a:p>
      </dgm:t>
    </dgm:pt>
    <dgm:pt modelId="{1BDB8805-B214-4911-B46F-E0317558F473}">
      <dgm:prSet phldrT="[Текст]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b="1" i="1" dirty="0" smtClean="0">
              <a:solidFill>
                <a:srgbClr val="C00000"/>
              </a:solidFill>
            </a:rPr>
            <a:t>Муниципальный </a:t>
          </a:r>
          <a:r>
            <a:rPr lang="ru-RU" b="1" i="1" dirty="0" smtClean="0">
              <a:solidFill>
                <a:srgbClr val="C00000"/>
              </a:solidFill>
            </a:rPr>
            <a:t>бюджет </a:t>
          </a:r>
        </a:p>
        <a:p>
          <a:r>
            <a:rPr lang="ru-RU" i="1" dirty="0" smtClean="0">
              <a:solidFill>
                <a:srgbClr val="C00000"/>
              </a:solidFill>
            </a:rPr>
            <a:t>– </a:t>
          </a:r>
          <a:r>
            <a:rPr lang="ru-RU" i="1" dirty="0" smtClean="0">
              <a:solidFill>
                <a:srgbClr val="C00000"/>
              </a:solidFill>
            </a:rPr>
            <a:t>1620 </a:t>
          </a:r>
          <a:r>
            <a:rPr lang="ru-RU" i="1" dirty="0" smtClean="0">
              <a:solidFill>
                <a:srgbClr val="C00000"/>
              </a:solidFill>
            </a:rPr>
            <a:t>экз</a:t>
          </a:r>
          <a:r>
            <a:rPr lang="ru-RU" i="1" dirty="0" smtClean="0">
              <a:solidFill>
                <a:srgbClr val="C00000"/>
              </a:solidFill>
            </a:rPr>
            <a:t>. книг </a:t>
          </a:r>
          <a:endParaRPr lang="ru-RU" i="1" dirty="0" smtClean="0">
            <a:solidFill>
              <a:srgbClr val="C00000"/>
            </a:solidFill>
          </a:endParaRPr>
        </a:p>
        <a:p>
          <a:r>
            <a:rPr lang="ru-RU" i="1" dirty="0" smtClean="0">
              <a:solidFill>
                <a:srgbClr val="C00000"/>
              </a:solidFill>
            </a:rPr>
            <a:t>на сумму </a:t>
          </a:r>
          <a:r>
            <a:rPr lang="ru-RU" i="1" dirty="0" smtClean="0"/>
            <a:t> </a:t>
          </a:r>
        </a:p>
        <a:p>
          <a:r>
            <a:rPr lang="ru-RU" i="1" dirty="0" smtClean="0">
              <a:solidFill>
                <a:srgbClr val="C00000"/>
              </a:solidFill>
            </a:rPr>
            <a:t>150,0</a:t>
          </a:r>
        </a:p>
        <a:p>
          <a:r>
            <a:rPr lang="ru-RU" i="1" dirty="0" smtClean="0">
              <a:solidFill>
                <a:srgbClr val="C00000"/>
              </a:solidFill>
            </a:rPr>
            <a:t>на подписку</a:t>
          </a:r>
        </a:p>
        <a:p>
          <a:r>
            <a:rPr lang="ru-RU" i="1" dirty="0" smtClean="0">
              <a:solidFill>
                <a:srgbClr val="C00000"/>
              </a:solidFill>
            </a:rPr>
            <a:t>375,0</a:t>
          </a:r>
          <a:endParaRPr lang="ru-RU" i="1" dirty="0">
            <a:solidFill>
              <a:srgbClr val="C00000"/>
            </a:solidFill>
          </a:endParaRPr>
        </a:p>
      </dgm:t>
    </dgm:pt>
    <dgm:pt modelId="{EBDF3262-0BB3-4512-BF3B-C29569E79D32}" type="parTrans" cxnId="{2F823BC8-03F1-4AA3-8A59-D3827B2FD2ED}">
      <dgm:prSet/>
      <dgm:spPr/>
      <dgm:t>
        <a:bodyPr/>
        <a:lstStyle/>
        <a:p>
          <a:endParaRPr lang="ru-RU"/>
        </a:p>
      </dgm:t>
    </dgm:pt>
    <dgm:pt modelId="{CF0651E0-B9F7-40A2-A6A4-DEAAF716B89A}" type="sibTrans" cxnId="{2F823BC8-03F1-4AA3-8A59-D3827B2FD2ED}">
      <dgm:prSet/>
      <dgm:spPr/>
      <dgm:t>
        <a:bodyPr/>
        <a:lstStyle/>
        <a:p>
          <a:endParaRPr lang="ru-RU"/>
        </a:p>
      </dgm:t>
    </dgm:pt>
    <dgm:pt modelId="{D51AA7C8-39DC-4E0C-B451-D0642D83F806}">
      <dgm:prSet phldrT="[Текст]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>
        <a:effectLst>
          <a:softEdge rad="31750"/>
        </a:effectLst>
      </dgm:spPr>
      <dgm:t>
        <a:bodyPr/>
        <a:lstStyle/>
        <a:p>
          <a:r>
            <a:rPr lang="ru-RU" b="1" i="1" dirty="0" smtClean="0">
              <a:solidFill>
                <a:srgbClr val="C00000"/>
              </a:solidFill>
            </a:rPr>
            <a:t>Пожертвование </a:t>
          </a:r>
          <a:r>
            <a:rPr lang="ru-RU" b="1" i="1" dirty="0" smtClean="0">
              <a:solidFill>
                <a:srgbClr val="C00000"/>
              </a:solidFill>
            </a:rPr>
            <a:t>от организаций и частных лиц </a:t>
          </a:r>
          <a:r>
            <a:rPr lang="ru-RU" b="1" i="1" dirty="0" smtClean="0">
              <a:solidFill>
                <a:srgbClr val="C00000"/>
              </a:solidFill>
            </a:rPr>
            <a:t>   </a:t>
          </a:r>
          <a:r>
            <a:rPr lang="ru-RU" i="1" dirty="0" smtClean="0">
              <a:solidFill>
                <a:srgbClr val="C00000"/>
              </a:solidFill>
            </a:rPr>
            <a:t>- 868 </a:t>
          </a:r>
          <a:r>
            <a:rPr lang="ru-RU" i="1" dirty="0" smtClean="0">
              <a:solidFill>
                <a:srgbClr val="C00000"/>
              </a:solidFill>
            </a:rPr>
            <a:t>экз</a:t>
          </a:r>
          <a:r>
            <a:rPr lang="ru-RU" i="1" dirty="0" smtClean="0">
              <a:solidFill>
                <a:srgbClr val="C00000"/>
              </a:solidFill>
            </a:rPr>
            <a:t>. книг </a:t>
          </a:r>
          <a:endParaRPr lang="ru-RU" i="1" dirty="0" smtClean="0">
            <a:solidFill>
              <a:srgbClr val="C00000"/>
            </a:solidFill>
          </a:endParaRPr>
        </a:p>
        <a:p>
          <a:r>
            <a:rPr lang="ru-RU" i="1" dirty="0" smtClean="0">
              <a:solidFill>
                <a:srgbClr val="C00000"/>
              </a:solidFill>
            </a:rPr>
            <a:t>на сумму  </a:t>
          </a:r>
        </a:p>
        <a:p>
          <a:r>
            <a:rPr lang="ru-RU" i="1" dirty="0" smtClean="0">
              <a:solidFill>
                <a:srgbClr val="C00000"/>
              </a:solidFill>
            </a:rPr>
            <a:t>371, 6 тыс.</a:t>
          </a:r>
          <a:endParaRPr lang="ru-RU" i="1" dirty="0">
            <a:solidFill>
              <a:srgbClr val="C00000"/>
            </a:solidFill>
          </a:endParaRPr>
        </a:p>
      </dgm:t>
    </dgm:pt>
    <dgm:pt modelId="{40233656-D982-4206-8BA1-F82AB9673E13}" type="parTrans" cxnId="{19B382D2-EFBE-4C90-B32D-564C4637A6AE}">
      <dgm:prSet/>
      <dgm:spPr/>
      <dgm:t>
        <a:bodyPr/>
        <a:lstStyle/>
        <a:p>
          <a:endParaRPr lang="ru-RU"/>
        </a:p>
      </dgm:t>
    </dgm:pt>
    <dgm:pt modelId="{A7C0F999-5B14-4766-9DA2-63403D17D4FA}" type="sibTrans" cxnId="{19B382D2-EFBE-4C90-B32D-564C4637A6AE}">
      <dgm:prSet/>
      <dgm:spPr/>
      <dgm:t>
        <a:bodyPr/>
        <a:lstStyle/>
        <a:p>
          <a:endParaRPr lang="ru-RU"/>
        </a:p>
      </dgm:t>
    </dgm:pt>
    <dgm:pt modelId="{AD8ADDAF-A3D8-42BE-8E6A-ACB8BE6B8553}" type="pres">
      <dgm:prSet presAssocID="{4EC77E6C-D01D-42EE-87FE-009F5F7B2386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C463332-2DA3-40B1-895E-267C102D88EE}" type="pres">
      <dgm:prSet presAssocID="{0D9A7154-EB46-490B-B6E2-AE16E80125A2}" presName="roof" presStyleLbl="dkBgShp" presStyleIdx="0" presStyleCnt="2" custLinFactNeighborX="-971" custLinFactNeighborY="0"/>
      <dgm:spPr/>
      <dgm:t>
        <a:bodyPr/>
        <a:lstStyle/>
        <a:p>
          <a:endParaRPr lang="ru-RU"/>
        </a:p>
      </dgm:t>
    </dgm:pt>
    <dgm:pt modelId="{E615BFB7-697D-4769-9627-A9FA68D18B1A}" type="pres">
      <dgm:prSet presAssocID="{0D9A7154-EB46-490B-B6E2-AE16E80125A2}" presName="pillars" presStyleCnt="0"/>
      <dgm:spPr/>
    </dgm:pt>
    <dgm:pt modelId="{9094A381-7EF5-4F13-81D1-A506F4F8A8AA}" type="pres">
      <dgm:prSet presAssocID="{0D9A7154-EB46-490B-B6E2-AE16E80125A2}" presName="pillar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D0DC79E-C0A9-406E-AA30-30093F92CC95}" type="pres">
      <dgm:prSet presAssocID="{1BDB8805-B214-4911-B46F-E0317558F473}" presName="pillar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E8D5983-5D4A-4439-ADA6-2EE98A062D19}" type="pres">
      <dgm:prSet presAssocID="{D51AA7C8-39DC-4E0C-B451-D0642D83F806}" presName="pillar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55E06C6-D762-4E8A-A2E7-592A419553B6}" type="pres">
      <dgm:prSet presAssocID="{0D9A7154-EB46-490B-B6E2-AE16E80125A2}" presName="base" presStyleLbl="dkBgShp" presStyleIdx="1" presStyleCnt="2">
        <dgm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dgm:style>
      </dgm:prSet>
      <dgm:spPr/>
    </dgm:pt>
  </dgm:ptLst>
  <dgm:cxnLst>
    <dgm:cxn modelId="{4045CAD4-0EC9-4F1C-92E5-279F324D4D78}" type="presOf" srcId="{D51AA7C8-39DC-4E0C-B451-D0642D83F806}" destId="{4E8D5983-5D4A-4439-ADA6-2EE98A062D19}" srcOrd="0" destOrd="0" presId="urn:microsoft.com/office/officeart/2005/8/layout/hList3"/>
    <dgm:cxn modelId="{2F823BC8-03F1-4AA3-8A59-D3827B2FD2ED}" srcId="{0D9A7154-EB46-490B-B6E2-AE16E80125A2}" destId="{1BDB8805-B214-4911-B46F-E0317558F473}" srcOrd="1" destOrd="0" parTransId="{EBDF3262-0BB3-4512-BF3B-C29569E79D32}" sibTransId="{CF0651E0-B9F7-40A2-A6A4-DEAAF716B89A}"/>
    <dgm:cxn modelId="{2BC80887-4385-4923-96E0-E7C6B6891A59}" srcId="{4EC77E6C-D01D-42EE-87FE-009F5F7B2386}" destId="{0D9A7154-EB46-490B-B6E2-AE16E80125A2}" srcOrd="0" destOrd="0" parTransId="{CA8AEB22-196D-4E35-AB4B-A234D4645E6B}" sibTransId="{A6B2D65E-B34C-4DD7-8BC7-046858FA5421}"/>
    <dgm:cxn modelId="{ECB80C1E-329D-40E7-90B5-C3092D48530D}" srcId="{0D9A7154-EB46-490B-B6E2-AE16E80125A2}" destId="{74CD2B77-8A1F-4D69-B31C-AD09B69E6819}" srcOrd="0" destOrd="0" parTransId="{9691A7D1-C6AD-4AB4-A0E6-A22C3E23FDC2}" sibTransId="{7873D351-F67B-429B-921A-D47AD39F41DF}"/>
    <dgm:cxn modelId="{19B382D2-EFBE-4C90-B32D-564C4637A6AE}" srcId="{0D9A7154-EB46-490B-B6E2-AE16E80125A2}" destId="{D51AA7C8-39DC-4E0C-B451-D0642D83F806}" srcOrd="2" destOrd="0" parTransId="{40233656-D982-4206-8BA1-F82AB9673E13}" sibTransId="{A7C0F999-5B14-4766-9DA2-63403D17D4FA}"/>
    <dgm:cxn modelId="{A24ABACB-DA33-4265-A88A-535C12493CE9}" type="presOf" srcId="{1BDB8805-B214-4911-B46F-E0317558F473}" destId="{CD0DC79E-C0A9-406E-AA30-30093F92CC95}" srcOrd="0" destOrd="0" presId="urn:microsoft.com/office/officeart/2005/8/layout/hList3"/>
    <dgm:cxn modelId="{2185FB34-C35C-44E1-A8A9-BAECFA4DD149}" type="presOf" srcId="{4EC77E6C-D01D-42EE-87FE-009F5F7B2386}" destId="{AD8ADDAF-A3D8-42BE-8E6A-ACB8BE6B8553}" srcOrd="0" destOrd="0" presId="urn:microsoft.com/office/officeart/2005/8/layout/hList3"/>
    <dgm:cxn modelId="{3359F5D4-16B8-4463-A5A0-4816DF9CF799}" type="presOf" srcId="{0D9A7154-EB46-490B-B6E2-AE16E80125A2}" destId="{EC463332-2DA3-40B1-895E-267C102D88EE}" srcOrd="0" destOrd="0" presId="urn:microsoft.com/office/officeart/2005/8/layout/hList3"/>
    <dgm:cxn modelId="{BEC811BB-14D0-4C65-ADF4-4009ADED0DF8}" type="presOf" srcId="{74CD2B77-8A1F-4D69-B31C-AD09B69E6819}" destId="{9094A381-7EF5-4F13-81D1-A506F4F8A8AA}" srcOrd="0" destOrd="0" presId="urn:microsoft.com/office/officeart/2005/8/layout/hList3"/>
    <dgm:cxn modelId="{46F28B9A-021B-42ED-A70F-C14CA2AFBC15}" type="presParOf" srcId="{AD8ADDAF-A3D8-42BE-8E6A-ACB8BE6B8553}" destId="{EC463332-2DA3-40B1-895E-267C102D88EE}" srcOrd="0" destOrd="0" presId="urn:microsoft.com/office/officeart/2005/8/layout/hList3"/>
    <dgm:cxn modelId="{FFBC0FCB-438E-4914-A86F-631692268730}" type="presParOf" srcId="{AD8ADDAF-A3D8-42BE-8E6A-ACB8BE6B8553}" destId="{E615BFB7-697D-4769-9627-A9FA68D18B1A}" srcOrd="1" destOrd="0" presId="urn:microsoft.com/office/officeart/2005/8/layout/hList3"/>
    <dgm:cxn modelId="{083B6BEA-DD11-4A0A-9301-F0DFD7B4D50C}" type="presParOf" srcId="{E615BFB7-697D-4769-9627-A9FA68D18B1A}" destId="{9094A381-7EF5-4F13-81D1-A506F4F8A8AA}" srcOrd="0" destOrd="0" presId="urn:microsoft.com/office/officeart/2005/8/layout/hList3"/>
    <dgm:cxn modelId="{8BE78E01-D98B-42B5-8305-10220635AE7A}" type="presParOf" srcId="{E615BFB7-697D-4769-9627-A9FA68D18B1A}" destId="{CD0DC79E-C0A9-406E-AA30-30093F92CC95}" srcOrd="1" destOrd="0" presId="urn:microsoft.com/office/officeart/2005/8/layout/hList3"/>
    <dgm:cxn modelId="{66F7D537-B225-45E1-BE68-1D7484582C66}" type="presParOf" srcId="{E615BFB7-697D-4769-9627-A9FA68D18B1A}" destId="{4E8D5983-5D4A-4439-ADA6-2EE98A062D19}" srcOrd="2" destOrd="0" presId="urn:microsoft.com/office/officeart/2005/8/layout/hList3"/>
    <dgm:cxn modelId="{7858C2FB-D860-43A9-837B-E2D6A4AAC199}" type="presParOf" srcId="{AD8ADDAF-A3D8-42BE-8E6A-ACB8BE6B8553}" destId="{955E06C6-D762-4E8A-A2E7-592A419553B6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463332-2DA3-40B1-895E-267C102D88EE}">
      <dsp:nvSpPr>
        <dsp:cNvPr id="0" name=""/>
        <dsp:cNvSpPr/>
      </dsp:nvSpPr>
      <dsp:spPr>
        <a:xfrm>
          <a:off x="0" y="0"/>
          <a:ext cx="7416824" cy="1555372"/>
        </a:xfrm>
        <a:prstGeom prst="rect">
          <a:avLst/>
        </a:prstGeom>
        <a:solidFill>
          <a:schemeClr val="accent2"/>
        </a:solidFill>
        <a:ln w="19050" cap="flat" cmpd="sng" algn="ctr">
          <a:solidFill>
            <a:schemeClr val="accent2">
              <a:shade val="50000"/>
            </a:schemeClr>
          </a:solidFill>
          <a:prstDash val="solid"/>
        </a:ln>
        <a:effectLst>
          <a:softEdge rad="63500"/>
        </a:effectLst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171450" tIns="171450" rIns="171450" bIns="171450" numCol="1" spcCol="1270" anchor="ctr" anchorCtr="0">
          <a:noAutofit/>
        </a:bodyPr>
        <a:lstStyle/>
        <a:p>
          <a:pPr lvl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500" i="1" kern="1200" dirty="0" smtClean="0"/>
            <a:t>Основные источники пополнения фонда   </a:t>
          </a:r>
          <a:endParaRPr lang="ru-RU" sz="4500" i="1" kern="1200" dirty="0"/>
        </a:p>
      </dsp:txBody>
      <dsp:txXfrm>
        <a:off x="0" y="0"/>
        <a:ext cx="7416824" cy="1555372"/>
      </dsp:txXfrm>
    </dsp:sp>
    <dsp:sp modelId="{9094A381-7EF5-4F13-81D1-A506F4F8A8AA}">
      <dsp:nvSpPr>
        <dsp:cNvPr id="0" name=""/>
        <dsp:cNvSpPr/>
      </dsp:nvSpPr>
      <dsp:spPr>
        <a:xfrm>
          <a:off x="3621" y="1555372"/>
          <a:ext cx="2469860" cy="3266282"/>
        </a:xfrm>
        <a:prstGeom prst="rect">
          <a:avLst/>
        </a:prstGeom>
        <a:gradFill rotWithShape="1">
          <a:gsLst>
            <a:gs pos="0">
              <a:schemeClr val="accent2">
                <a:tint val="1000"/>
                <a:satMod val="255000"/>
              </a:schemeClr>
            </a:gs>
            <a:gs pos="55000">
              <a:schemeClr val="accent2">
                <a:tint val="12000"/>
                <a:satMod val="255000"/>
              </a:schemeClr>
            </a:gs>
            <a:gs pos="100000">
              <a:schemeClr val="accent2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ln w="9525" cap="flat" cmpd="sng" algn="ctr">
          <a:solidFill>
            <a:schemeClr val="accent2"/>
          </a:solidFill>
          <a:prstDash val="solid"/>
        </a:ln>
        <a:effectLst>
          <a:outerShdw blurRad="51500" dist="25400" dir="5400000" rotWithShape="0">
            <a:srgbClr val="000000">
              <a:alpha val="40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i="1" kern="1200" dirty="0" smtClean="0">
              <a:solidFill>
                <a:srgbClr val="C00000"/>
              </a:solidFill>
            </a:rPr>
            <a:t>Федеральный </a:t>
          </a:r>
          <a:r>
            <a:rPr lang="ru-RU" sz="2100" b="1" i="1" kern="1200" dirty="0" smtClean="0">
              <a:solidFill>
                <a:srgbClr val="C00000"/>
              </a:solidFill>
            </a:rPr>
            <a:t>бюджет</a:t>
          </a:r>
        </a:p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i="1" kern="1200" dirty="0" smtClean="0">
              <a:solidFill>
                <a:srgbClr val="C00000"/>
              </a:solidFill>
            </a:rPr>
            <a:t> - </a:t>
          </a:r>
          <a:r>
            <a:rPr lang="ru-RU" sz="2100" i="1" kern="1200" dirty="0" smtClean="0">
              <a:solidFill>
                <a:srgbClr val="C00000"/>
              </a:solidFill>
            </a:rPr>
            <a:t>61 </a:t>
          </a:r>
          <a:r>
            <a:rPr lang="ru-RU" sz="2100" i="1" kern="1200" dirty="0" smtClean="0">
              <a:solidFill>
                <a:srgbClr val="C00000"/>
              </a:solidFill>
            </a:rPr>
            <a:t>экз</a:t>
          </a:r>
          <a:r>
            <a:rPr lang="ru-RU" sz="2100" i="1" kern="1200" dirty="0" smtClean="0">
              <a:solidFill>
                <a:srgbClr val="C00000"/>
              </a:solidFill>
            </a:rPr>
            <a:t>. книг  </a:t>
          </a:r>
          <a:endParaRPr lang="ru-RU" sz="2100" i="1" kern="1200" dirty="0" smtClean="0">
            <a:solidFill>
              <a:srgbClr val="C00000"/>
            </a:solidFill>
          </a:endParaRPr>
        </a:p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i="1" kern="1200" dirty="0" smtClean="0">
              <a:solidFill>
                <a:srgbClr val="C00000"/>
              </a:solidFill>
            </a:rPr>
            <a:t>на сумму  </a:t>
          </a:r>
        </a:p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i="1" kern="1200" dirty="0" smtClean="0">
              <a:solidFill>
                <a:srgbClr val="C00000"/>
              </a:solidFill>
            </a:rPr>
            <a:t>15,1 тыс.</a:t>
          </a:r>
          <a:endParaRPr lang="ru-RU" sz="2100" i="1" kern="1200" dirty="0">
            <a:solidFill>
              <a:srgbClr val="C00000"/>
            </a:solidFill>
          </a:endParaRPr>
        </a:p>
      </dsp:txBody>
      <dsp:txXfrm>
        <a:off x="3621" y="1555372"/>
        <a:ext cx="2469860" cy="3266282"/>
      </dsp:txXfrm>
    </dsp:sp>
    <dsp:sp modelId="{CD0DC79E-C0A9-406E-AA30-30093F92CC95}">
      <dsp:nvSpPr>
        <dsp:cNvPr id="0" name=""/>
        <dsp:cNvSpPr/>
      </dsp:nvSpPr>
      <dsp:spPr>
        <a:xfrm>
          <a:off x="2473481" y="1555372"/>
          <a:ext cx="2469860" cy="3266282"/>
        </a:xfrm>
        <a:prstGeom prst="rect">
          <a:avLst/>
        </a:prstGeom>
        <a:gradFill rotWithShape="1">
          <a:gsLst>
            <a:gs pos="0">
              <a:schemeClr val="accent2">
                <a:tint val="1000"/>
                <a:satMod val="255000"/>
              </a:schemeClr>
            </a:gs>
            <a:gs pos="55000">
              <a:schemeClr val="accent2">
                <a:tint val="12000"/>
                <a:satMod val="255000"/>
              </a:schemeClr>
            </a:gs>
            <a:gs pos="100000">
              <a:schemeClr val="accent2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ln w="9525" cap="flat" cmpd="sng" algn="ctr">
          <a:solidFill>
            <a:schemeClr val="accent2"/>
          </a:solidFill>
          <a:prstDash val="solid"/>
        </a:ln>
        <a:effectLst>
          <a:outerShdw blurRad="51500" dist="25400" dir="5400000" rotWithShape="0">
            <a:srgbClr val="000000">
              <a:alpha val="40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i="1" kern="1200" dirty="0" smtClean="0">
              <a:solidFill>
                <a:srgbClr val="C00000"/>
              </a:solidFill>
            </a:rPr>
            <a:t>Муниципальный </a:t>
          </a:r>
          <a:r>
            <a:rPr lang="ru-RU" sz="2100" b="1" i="1" kern="1200" dirty="0" smtClean="0">
              <a:solidFill>
                <a:srgbClr val="C00000"/>
              </a:solidFill>
            </a:rPr>
            <a:t>бюджет </a:t>
          </a:r>
        </a:p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i="1" kern="1200" dirty="0" smtClean="0">
              <a:solidFill>
                <a:srgbClr val="C00000"/>
              </a:solidFill>
            </a:rPr>
            <a:t>– </a:t>
          </a:r>
          <a:r>
            <a:rPr lang="ru-RU" sz="2100" i="1" kern="1200" dirty="0" smtClean="0">
              <a:solidFill>
                <a:srgbClr val="C00000"/>
              </a:solidFill>
            </a:rPr>
            <a:t>1620 </a:t>
          </a:r>
          <a:r>
            <a:rPr lang="ru-RU" sz="2100" i="1" kern="1200" dirty="0" smtClean="0">
              <a:solidFill>
                <a:srgbClr val="C00000"/>
              </a:solidFill>
            </a:rPr>
            <a:t>экз</a:t>
          </a:r>
          <a:r>
            <a:rPr lang="ru-RU" sz="2100" i="1" kern="1200" dirty="0" smtClean="0">
              <a:solidFill>
                <a:srgbClr val="C00000"/>
              </a:solidFill>
            </a:rPr>
            <a:t>. книг </a:t>
          </a:r>
          <a:endParaRPr lang="ru-RU" sz="2100" i="1" kern="1200" dirty="0" smtClean="0">
            <a:solidFill>
              <a:srgbClr val="C00000"/>
            </a:solidFill>
          </a:endParaRPr>
        </a:p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i="1" kern="1200" dirty="0" smtClean="0">
              <a:solidFill>
                <a:srgbClr val="C00000"/>
              </a:solidFill>
            </a:rPr>
            <a:t>на сумму </a:t>
          </a:r>
          <a:r>
            <a:rPr lang="ru-RU" sz="2100" i="1" kern="1200" dirty="0" smtClean="0"/>
            <a:t> </a:t>
          </a:r>
        </a:p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i="1" kern="1200" dirty="0" smtClean="0">
              <a:solidFill>
                <a:srgbClr val="C00000"/>
              </a:solidFill>
            </a:rPr>
            <a:t>150,0</a:t>
          </a:r>
        </a:p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i="1" kern="1200" dirty="0" smtClean="0">
              <a:solidFill>
                <a:srgbClr val="C00000"/>
              </a:solidFill>
            </a:rPr>
            <a:t>на подписку</a:t>
          </a:r>
        </a:p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i="1" kern="1200" dirty="0" smtClean="0">
              <a:solidFill>
                <a:srgbClr val="C00000"/>
              </a:solidFill>
            </a:rPr>
            <a:t>375,0</a:t>
          </a:r>
          <a:endParaRPr lang="ru-RU" sz="2100" i="1" kern="1200" dirty="0">
            <a:solidFill>
              <a:srgbClr val="C00000"/>
            </a:solidFill>
          </a:endParaRPr>
        </a:p>
      </dsp:txBody>
      <dsp:txXfrm>
        <a:off x="2473481" y="1555372"/>
        <a:ext cx="2469860" cy="3266282"/>
      </dsp:txXfrm>
    </dsp:sp>
    <dsp:sp modelId="{4E8D5983-5D4A-4439-ADA6-2EE98A062D19}">
      <dsp:nvSpPr>
        <dsp:cNvPr id="0" name=""/>
        <dsp:cNvSpPr/>
      </dsp:nvSpPr>
      <dsp:spPr>
        <a:xfrm>
          <a:off x="4943342" y="1555372"/>
          <a:ext cx="2469860" cy="3266282"/>
        </a:xfrm>
        <a:prstGeom prst="rect">
          <a:avLst/>
        </a:prstGeom>
        <a:gradFill rotWithShape="1">
          <a:gsLst>
            <a:gs pos="0">
              <a:schemeClr val="accent2">
                <a:tint val="1000"/>
                <a:satMod val="255000"/>
              </a:schemeClr>
            </a:gs>
            <a:gs pos="55000">
              <a:schemeClr val="accent2">
                <a:tint val="12000"/>
                <a:satMod val="255000"/>
              </a:schemeClr>
            </a:gs>
            <a:gs pos="100000">
              <a:schemeClr val="accent2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ln w="9525" cap="flat" cmpd="sng" algn="ctr">
          <a:solidFill>
            <a:schemeClr val="accent2"/>
          </a:solidFill>
          <a:prstDash val="solid"/>
        </a:ln>
        <a:effectLst>
          <a:softEdge rad="31750"/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i="1" kern="1200" dirty="0" smtClean="0">
              <a:solidFill>
                <a:srgbClr val="C00000"/>
              </a:solidFill>
            </a:rPr>
            <a:t>Пожертвование </a:t>
          </a:r>
          <a:r>
            <a:rPr lang="ru-RU" sz="2100" b="1" i="1" kern="1200" dirty="0" smtClean="0">
              <a:solidFill>
                <a:srgbClr val="C00000"/>
              </a:solidFill>
            </a:rPr>
            <a:t>от организаций и частных лиц </a:t>
          </a:r>
          <a:r>
            <a:rPr lang="ru-RU" sz="2100" b="1" i="1" kern="1200" dirty="0" smtClean="0">
              <a:solidFill>
                <a:srgbClr val="C00000"/>
              </a:solidFill>
            </a:rPr>
            <a:t>   </a:t>
          </a:r>
          <a:r>
            <a:rPr lang="ru-RU" sz="2100" i="1" kern="1200" dirty="0" smtClean="0">
              <a:solidFill>
                <a:srgbClr val="C00000"/>
              </a:solidFill>
            </a:rPr>
            <a:t>- 868 </a:t>
          </a:r>
          <a:r>
            <a:rPr lang="ru-RU" sz="2100" i="1" kern="1200" dirty="0" smtClean="0">
              <a:solidFill>
                <a:srgbClr val="C00000"/>
              </a:solidFill>
            </a:rPr>
            <a:t>экз</a:t>
          </a:r>
          <a:r>
            <a:rPr lang="ru-RU" sz="2100" i="1" kern="1200" dirty="0" smtClean="0">
              <a:solidFill>
                <a:srgbClr val="C00000"/>
              </a:solidFill>
            </a:rPr>
            <a:t>. книг </a:t>
          </a:r>
          <a:endParaRPr lang="ru-RU" sz="2100" i="1" kern="1200" dirty="0" smtClean="0">
            <a:solidFill>
              <a:srgbClr val="C00000"/>
            </a:solidFill>
          </a:endParaRPr>
        </a:p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i="1" kern="1200" dirty="0" smtClean="0">
              <a:solidFill>
                <a:srgbClr val="C00000"/>
              </a:solidFill>
            </a:rPr>
            <a:t>на сумму  </a:t>
          </a:r>
        </a:p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i="1" kern="1200" dirty="0" smtClean="0">
              <a:solidFill>
                <a:srgbClr val="C00000"/>
              </a:solidFill>
            </a:rPr>
            <a:t>371, 6 тыс.</a:t>
          </a:r>
          <a:endParaRPr lang="ru-RU" sz="2100" i="1" kern="1200" dirty="0">
            <a:solidFill>
              <a:srgbClr val="C00000"/>
            </a:solidFill>
          </a:endParaRPr>
        </a:p>
      </dsp:txBody>
      <dsp:txXfrm>
        <a:off x="4943342" y="1555372"/>
        <a:ext cx="2469860" cy="3266282"/>
      </dsp:txXfrm>
    </dsp:sp>
    <dsp:sp modelId="{955E06C6-D762-4E8A-A2E7-592A419553B6}">
      <dsp:nvSpPr>
        <dsp:cNvPr id="0" name=""/>
        <dsp:cNvSpPr/>
      </dsp:nvSpPr>
      <dsp:spPr>
        <a:xfrm>
          <a:off x="0" y="4821655"/>
          <a:ext cx="7416824" cy="362920"/>
        </a:xfrm>
        <a:prstGeom prst="rect">
          <a:avLst/>
        </a:prstGeom>
        <a:gradFill rotWithShape="1">
          <a:gsLst>
            <a:gs pos="0">
              <a:schemeClr val="accent2">
                <a:tint val="43000"/>
                <a:satMod val="165000"/>
              </a:schemeClr>
            </a:gs>
            <a:gs pos="55000">
              <a:schemeClr val="accent2">
                <a:tint val="83000"/>
                <a:satMod val="155000"/>
              </a:schemeClr>
            </a:gs>
            <a:gs pos="100000">
              <a:schemeClr val="accent2">
                <a:shade val="85000"/>
              </a:schemeClr>
            </a:gs>
          </a:gsLst>
          <a:path path="circle">
            <a:fillToRect l="-40000" t="-90000" r="140000" b="190000"/>
          </a:path>
        </a:gradFill>
        <a:ln w="9525" cap="flat" cmpd="sng" algn="ctr">
          <a:solidFill>
            <a:schemeClr val="accent2"/>
          </a:solidFill>
          <a:prstDash val="solid"/>
        </a:ln>
        <a:effectLst>
          <a:outerShdw blurRad="50800" dist="25400" dir="5400000" rotWithShape="0">
            <a:srgbClr val="000000">
              <a:alpha val="45000"/>
            </a:srgbClr>
          </a:outerShdw>
        </a:effectLst>
      </dsp:spPr>
      <dsp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лилиния 3"/>
          <p:cNvSpPr>
            <a:spLocks/>
          </p:cNvSpPr>
          <p:nvPr/>
        </p:nvSpPr>
        <p:spPr bwMode="auto">
          <a:xfrm>
            <a:off x="0" y="4751388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5" name="Полилиния 4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6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460F3F-F9E6-4EC2-A952-8358877FD2AB}" type="datetimeFigureOut">
              <a:rPr lang="ru-RU"/>
              <a:pPr>
                <a:defRPr/>
              </a:pPr>
              <a:t>11.03.2017</a:t>
            </a:fld>
            <a:endParaRPr lang="ru-RU"/>
          </a:p>
        </p:txBody>
      </p:sp>
      <p:sp>
        <p:nvSpPr>
          <p:cNvPr id="7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CDE969-13B0-44AE-8122-0B7A27FB90F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42970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A77C91-C0B2-414B-85E5-0907990151CF}" type="datetimeFigureOut">
              <a:rPr lang="ru-RU"/>
              <a:pPr>
                <a:defRPr/>
              </a:pPr>
              <a:t>11.03.2017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7948FB-A5E4-49F8-9CFD-03645E5A6A6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2639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F754A3-875C-49CF-A933-2850329E8189}" type="datetimeFigureOut">
              <a:rPr lang="ru-RU"/>
              <a:pPr>
                <a:defRPr/>
              </a:pPr>
              <a:t>11.03.2017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D7802B-E27F-4F1C-BAEA-8CB9543778D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02034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263630-A808-478F-A81A-5FF4CB857DB1}" type="datetimeFigureOut">
              <a:rPr lang="ru-RU"/>
              <a:pPr>
                <a:defRPr/>
              </a:pPr>
              <a:t>11.03.2017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3DF5F6-4EB4-4F5E-91E0-7D72FA81549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33067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лилиния 3"/>
          <p:cNvSpPr>
            <a:spLocks/>
          </p:cNvSpPr>
          <p:nvPr/>
        </p:nvSpPr>
        <p:spPr bwMode="auto">
          <a:xfrm>
            <a:off x="0" y="4751388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5" name="Полилиния 4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4C10E8-64B2-4BF1-B5AE-7407CD2183B4}" type="datetimeFigureOut">
              <a:rPr lang="ru-RU"/>
              <a:pPr>
                <a:defRPr/>
              </a:pPr>
              <a:t>11.03.2017</a:t>
            </a:fld>
            <a:endParaRPr lang="ru-RU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C14626-11DC-4393-91AA-EEE9C29FCFE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62728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E45F48-88CD-48DB-B00C-57C1A2C03EFA}" type="datetimeFigureOut">
              <a:rPr lang="ru-RU"/>
              <a:pPr>
                <a:defRPr/>
              </a:pPr>
              <a:t>11.03.2017</a:t>
            </a:fld>
            <a:endParaRPr lang="ru-RU"/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675A90-56E2-4180-A112-70235B32672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71459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E913EC-2C4F-499C-80C5-231529017163}" type="datetimeFigureOut">
              <a:rPr lang="ru-RU"/>
              <a:pPr>
                <a:defRPr/>
              </a:pPr>
              <a:t>11.03.2017</a:t>
            </a:fld>
            <a:endParaRPr lang="ru-RU"/>
          </a:p>
        </p:txBody>
      </p:sp>
      <p:sp>
        <p:nvSpPr>
          <p:cNvPr id="8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8E9295-52C3-467B-A55E-55478B399EB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51042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/>
          <a:lstStyle>
            <a:lvl1pPr algn="l">
              <a:defRPr sz="46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D7E7C5-21A6-4F3F-8538-000524F10E14}" type="datetimeFigureOut">
              <a:rPr lang="ru-RU"/>
              <a:pPr>
                <a:defRPr/>
              </a:pPr>
              <a:t>11.03.2017</a:t>
            </a:fld>
            <a:endParaRPr lang="ru-RU"/>
          </a:p>
        </p:txBody>
      </p:sp>
      <p:sp>
        <p:nvSpPr>
          <p:cNvPr id="4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B42323-2486-48F8-90C9-9A71A56B091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02348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E3CB03-F5C7-4F40-8E7F-EAF68C60F49F}" type="datetimeFigureOut">
              <a:rPr lang="ru-RU"/>
              <a:pPr>
                <a:defRPr/>
              </a:pPr>
              <a:t>11.03.2017</a:t>
            </a:fld>
            <a:endParaRPr lang="ru-RU"/>
          </a:p>
        </p:txBody>
      </p:sp>
      <p:sp>
        <p:nvSpPr>
          <p:cNvPr id="3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D6A948-E268-4112-AC52-B2A2F922EA6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45891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BC72D6-8C8F-405C-BD96-C5EA8F00733A}" type="datetimeFigureOut">
              <a:rPr lang="ru-RU"/>
              <a:pPr>
                <a:defRPr/>
              </a:pPr>
              <a:t>11.03.2017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156575" y="6421438"/>
            <a:ext cx="7620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895C07-FBA8-4F7B-81A8-81ACD657626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6112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CFA299-B1F1-4466-869E-D70B64790EAA}" type="datetimeFigureOut">
              <a:rPr lang="ru-RU"/>
              <a:pPr>
                <a:defRPr/>
              </a:pPr>
              <a:t>11.03.2017</a:t>
            </a:fld>
            <a:endParaRPr lang="ru-RU"/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D9DCA4-BE75-4542-9885-128B3610FEF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94264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олилиния 11"/>
          <p:cNvSpPr>
            <a:spLocks/>
          </p:cNvSpPr>
          <p:nvPr/>
        </p:nvSpPr>
        <p:spPr bwMode="auto">
          <a:xfrm>
            <a:off x="0" y="4751388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6" name="Полилиния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028" name="Заголовок 8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7467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" tIns="45720" rIns="4572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1029" name="Текст 29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7467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421438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2">
                    <a:shade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C6D6AE1-3DB1-4847-95BD-EF07DB4D3846}" type="datetimeFigureOut">
              <a:rPr lang="ru-RU"/>
              <a:pPr>
                <a:defRPr/>
              </a:pPr>
              <a:t>11.03.2017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3124200" y="6421438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2">
                    <a:shade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153400" y="6421438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2">
                    <a:shade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C2A8923-A8ED-4673-98C9-6FA556E9E03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959" r:id="rId1"/>
    <p:sldLayoutId id="2147483951" r:id="rId2"/>
    <p:sldLayoutId id="2147483960" r:id="rId3"/>
    <p:sldLayoutId id="2147483952" r:id="rId4"/>
    <p:sldLayoutId id="2147483953" r:id="rId5"/>
    <p:sldLayoutId id="2147483954" r:id="rId6"/>
    <p:sldLayoutId id="2147483955" r:id="rId7"/>
    <p:sldLayoutId id="2147483961" r:id="rId8"/>
    <p:sldLayoutId id="2147483956" r:id="rId9"/>
    <p:sldLayoutId id="2147483957" r:id="rId10"/>
    <p:sldLayoutId id="2147483958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9pPr>
    </p:titleStyle>
    <p:bodyStyle>
      <a:lvl1pPr marL="419100" indent="-38258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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13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4888" indent="-25558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5000"/>
        <a:buFont typeface="Arial" charset="0"/>
        <a:buChar char="○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36538" algn="l" rtl="0" eaLnBrk="0" fontAlgn="base" hangingPunct="0">
        <a:spcBef>
          <a:spcPct val="20000"/>
        </a:spcBef>
        <a:spcAft>
          <a:spcPct val="0"/>
        </a:spcAft>
        <a:buClr>
          <a:srgbClr val="A04DA3"/>
        </a:buClr>
        <a:buSzPct val="90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89075" indent="-182563" algn="l" rtl="0" eaLnBrk="0" fontAlgn="base" hangingPunct="0">
        <a:spcBef>
          <a:spcPct val="20000"/>
        </a:spcBef>
        <a:spcAft>
          <a:spcPct val="0"/>
        </a:spcAft>
        <a:buClr>
          <a:srgbClr val="C00000"/>
        </a:buClr>
        <a:buSzPct val="100000"/>
        <a:buFont typeface="Arial" charset="0"/>
        <a:buChar char="-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2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3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7" Type="http://schemas.openxmlformats.org/officeDocument/2006/relationships/image" Target="../media/image98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3.png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10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3" Type="http://schemas.openxmlformats.org/officeDocument/2006/relationships/image" Target="../media/image112.jpeg"/><Relationship Id="rId7" Type="http://schemas.openxmlformats.org/officeDocument/2006/relationships/image" Target="../media/image11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5.png"/><Relationship Id="rId5" Type="http://schemas.openxmlformats.org/officeDocument/2006/relationships/image" Target="../media/image114.png"/><Relationship Id="rId4" Type="http://schemas.openxmlformats.org/officeDocument/2006/relationships/image" Target="../media/image113.jpeg"/><Relationship Id="rId9" Type="http://schemas.openxmlformats.org/officeDocument/2006/relationships/image" Target="../media/image11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22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1.png"/><Relationship Id="rId5" Type="http://schemas.openxmlformats.org/officeDocument/2006/relationships/image" Target="../media/image120.jpeg"/><Relationship Id="rId4" Type="http://schemas.openxmlformats.org/officeDocument/2006/relationships/image" Target="../media/image119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6.png"/><Relationship Id="rId4" Type="http://schemas.openxmlformats.org/officeDocument/2006/relationships/image" Target="../media/image125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png"/><Relationship Id="rId3" Type="http://schemas.openxmlformats.org/officeDocument/2006/relationships/image" Target="../media/image129.jpeg"/><Relationship Id="rId7" Type="http://schemas.openxmlformats.org/officeDocument/2006/relationships/image" Target="../media/image133.pn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2.png"/><Relationship Id="rId5" Type="http://schemas.openxmlformats.org/officeDocument/2006/relationships/image" Target="../media/image131.png"/><Relationship Id="rId4" Type="http://schemas.openxmlformats.org/officeDocument/2006/relationships/image" Target="../media/image130.jpeg"/><Relationship Id="rId9" Type="http://schemas.openxmlformats.org/officeDocument/2006/relationships/image" Target="../media/image13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png"/><Relationship Id="rId3" Type="http://schemas.openxmlformats.org/officeDocument/2006/relationships/image" Target="../media/image140.png"/><Relationship Id="rId7" Type="http://schemas.openxmlformats.org/officeDocument/2006/relationships/image" Target="../media/image144.pn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3.png"/><Relationship Id="rId5" Type="http://schemas.openxmlformats.org/officeDocument/2006/relationships/image" Target="../media/image142.png"/><Relationship Id="rId4" Type="http://schemas.openxmlformats.org/officeDocument/2006/relationships/image" Target="../media/image141.png"/><Relationship Id="rId9" Type="http://schemas.openxmlformats.org/officeDocument/2006/relationships/image" Target="../media/image14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книги.jpg"/>
          <p:cNvPicPr>
            <a:picLocks noChangeAspect="1"/>
          </p:cNvPicPr>
          <p:nvPr/>
        </p:nvPicPr>
        <p:blipFill>
          <a:blip r:embed="rId2" cstate="print">
            <a:lum bright="40000"/>
          </a:blip>
          <a:srcRect l="12401" t="2903"/>
          <a:stretch>
            <a:fillRect/>
          </a:stretch>
        </p:blipFill>
        <p:spPr>
          <a:xfrm>
            <a:off x="0" y="0"/>
            <a:ext cx="9324528" cy="6858000"/>
          </a:xfrm>
          <a:prstGeom prst="rect">
            <a:avLst/>
          </a:prstGeom>
        </p:spPr>
      </p:pic>
      <p:sp>
        <p:nvSpPr>
          <p:cNvPr id="6" name="Скругленный прямоугольник 5"/>
          <p:cNvSpPr/>
          <p:nvPr/>
        </p:nvSpPr>
        <p:spPr>
          <a:xfrm>
            <a:off x="611560" y="1196752"/>
            <a:ext cx="8136904" cy="4104456"/>
          </a:xfrm>
          <a:prstGeom prst="roundRect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softEdge rad="127000"/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3600" b="1" dirty="0" smtClean="0">
              <a:solidFill>
                <a:srgbClr val="C00000"/>
              </a:solidFill>
            </a:endParaRPr>
          </a:p>
          <a:p>
            <a:pPr algn="ctr"/>
            <a:endParaRPr lang="ru-RU" sz="3600" b="1" dirty="0" smtClean="0">
              <a:solidFill>
                <a:srgbClr val="C00000"/>
              </a:solidFill>
            </a:endParaRPr>
          </a:p>
          <a:p>
            <a:pPr algn="ctr"/>
            <a:r>
              <a:rPr lang="ru-RU" sz="4800" b="1" dirty="0" smtClean="0">
                <a:solidFill>
                  <a:srgbClr val="C00000"/>
                </a:solidFill>
              </a:rPr>
              <a:t>Опыт работы библиотек</a:t>
            </a:r>
          </a:p>
          <a:p>
            <a:pPr algn="ctr"/>
            <a:r>
              <a:rPr lang="ru-RU" sz="4800" b="1" dirty="0" err="1" smtClean="0">
                <a:solidFill>
                  <a:srgbClr val="C00000"/>
                </a:solidFill>
              </a:rPr>
              <a:t>Рыбновского</a:t>
            </a:r>
            <a:r>
              <a:rPr lang="ru-RU" sz="4800" b="1" dirty="0" smtClean="0">
                <a:solidFill>
                  <a:srgbClr val="C00000"/>
                </a:solidFill>
              </a:rPr>
              <a:t> муниципального района</a:t>
            </a:r>
            <a:endParaRPr lang="ru-RU" sz="4800" b="1" dirty="0" smtClean="0">
              <a:solidFill>
                <a:srgbClr val="7030A0"/>
              </a:solidFill>
            </a:endParaRPr>
          </a:p>
          <a:p>
            <a:pPr algn="ctr"/>
            <a:endParaRPr lang="ru-RU" sz="3600" b="1" dirty="0" smtClean="0">
              <a:solidFill>
                <a:srgbClr val="C00000"/>
              </a:solidFill>
            </a:endParaRPr>
          </a:p>
          <a:p>
            <a:pPr algn="ctr"/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40086331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title"/>
          </p:nvPr>
        </p:nvSpPr>
        <p:spPr>
          <a:xfrm>
            <a:off x="179388" y="692150"/>
            <a:ext cx="7748587" cy="1296988"/>
          </a:xfrm>
        </p:spPr>
        <p:txBody>
          <a:bodyPr/>
          <a:lstStyle/>
          <a:p>
            <a:pPr algn="ctr"/>
            <a:endParaRPr lang="ru-RU" altLang="ru-RU" sz="6000" b="1" dirty="0" smtClean="0">
              <a:solidFill>
                <a:srgbClr val="002060"/>
              </a:solidFill>
              <a:latin typeface="Monotype Corsiva" pitchFamily="66" charset="0"/>
            </a:endParaRPr>
          </a:p>
        </p:txBody>
      </p:sp>
      <p:pic>
        <p:nvPicPr>
          <p:cNvPr id="8196" name="Picture 4" descr="C:\Users\user\Desktop\Б-КИ Района в 2016 году\1 Открытие Батурин б-ки\IMG_096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573016"/>
            <a:ext cx="4392488" cy="29024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4746292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title"/>
          </p:nvPr>
        </p:nvSpPr>
        <p:spPr>
          <a:xfrm>
            <a:off x="179388" y="692150"/>
            <a:ext cx="7748587" cy="1296988"/>
          </a:xfrm>
        </p:spPr>
        <p:txBody>
          <a:bodyPr/>
          <a:lstStyle/>
          <a:p>
            <a:pPr algn="ctr"/>
            <a:endParaRPr lang="ru-RU" altLang="ru-RU" sz="6000" b="1" dirty="0" smtClean="0">
              <a:solidFill>
                <a:srgbClr val="002060"/>
              </a:solidFill>
              <a:latin typeface="Monotype Corsiva" pitchFamily="66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3356992"/>
            <a:ext cx="5040560" cy="3400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5340034" cy="36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008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title"/>
          </p:nvPr>
        </p:nvSpPr>
        <p:spPr>
          <a:xfrm>
            <a:off x="179388" y="692150"/>
            <a:ext cx="7748587" cy="1296988"/>
          </a:xfrm>
        </p:spPr>
        <p:txBody>
          <a:bodyPr/>
          <a:lstStyle/>
          <a:p>
            <a:pPr algn="ctr"/>
            <a:endParaRPr lang="ru-RU" altLang="ru-RU" sz="6000" b="1" dirty="0" smtClean="0">
              <a:solidFill>
                <a:srgbClr val="002060"/>
              </a:solidFill>
              <a:latin typeface="Monotype Corsiva" pitchFamily="66" charset="0"/>
            </a:endParaRPr>
          </a:p>
        </p:txBody>
      </p:sp>
      <p:pic>
        <p:nvPicPr>
          <p:cNvPr id="1026" name="Picture 2" descr="F:\к презентации\Батурино открытие\IMG_099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790" y="332656"/>
            <a:ext cx="3456384" cy="22839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7" name="Picture 3" descr="F:\к презентации\Батурино открытие\IMG_10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215094"/>
            <a:ext cx="3529774" cy="23324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8" name="Picture 4" descr="F:\к презентации\Батурино открытие\IMG_100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4295897"/>
            <a:ext cx="3441647" cy="22741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5194" y="231665"/>
            <a:ext cx="3624557" cy="26212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9" name="Picture 5" descr="F:\к презентации\Батурино открытие\IMG_096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2204864"/>
            <a:ext cx="3329977" cy="22004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369325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12776"/>
            <a:ext cx="8208912" cy="246197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2953" y="4437112"/>
            <a:ext cx="2190802" cy="185434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>
          <a:xfrm>
            <a:off x="395288" y="260350"/>
            <a:ext cx="7848600" cy="1143000"/>
          </a:xfrm>
        </p:spPr>
        <p:txBody>
          <a:bodyPr/>
          <a:lstStyle/>
          <a:p>
            <a:r>
              <a:rPr lang="ru-RU" altLang="ru-RU" smtClean="0"/>
              <a:t>    </a:t>
            </a:r>
            <a:endParaRPr lang="ru-RU" altLang="ru-RU" sz="6000" b="1" smtClean="0">
              <a:solidFill>
                <a:srgbClr val="002060"/>
              </a:solidFill>
              <a:latin typeface="Monotype Corsiva" pitchFamily="66" charset="0"/>
            </a:endParaRPr>
          </a:p>
        </p:txBody>
      </p:sp>
      <p:pic>
        <p:nvPicPr>
          <p:cNvPr id="1026" name="Picture 2" descr="C:\Users\user\Desktop\Б-КИ Района в 2016 году\DSC0636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449" y="3592128"/>
            <a:ext cx="4102975" cy="30772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7" name="Picture 3" descr="C:\Users\user\Desktop\Б-КИ Района в 2016 году\DSC0636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76" y="260648"/>
            <a:ext cx="4197352" cy="31480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8" name="Picture 4" descr="C:\Users\user\Desktop\Б-КИ Района в 2016 году\DSC0637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028" y="286250"/>
            <a:ext cx="4094321" cy="30707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9" name="Picture 5" descr="C:\Users\user\Desktop\Б-КИ Района в 2016 году\DSC0638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1984" y="3565494"/>
            <a:ext cx="4138487" cy="31038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Documents and Settings\Иятта\Рабочий стол\ЭТО СРОЧНО\Новая папка\чернильница.gif"/>
          <p:cNvPicPr>
            <a:picLocks noChangeAspect="1" noChangeArrowheads="1"/>
          </p:cNvPicPr>
          <p:nvPr/>
        </p:nvPicPr>
        <p:blipFill>
          <a:blip r:embed="rId2">
            <a:lum bright="-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5313" y="5026025"/>
            <a:ext cx="882650" cy="173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363" y="908720"/>
            <a:ext cx="6899920" cy="39890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4077072"/>
            <a:ext cx="2333602" cy="247945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Заголовок 1"/>
          <p:cNvSpPr>
            <a:spLocks noGrp="1"/>
          </p:cNvSpPr>
          <p:nvPr>
            <p:ph type="title"/>
          </p:nvPr>
        </p:nvSpPr>
        <p:spPr>
          <a:xfrm>
            <a:off x="179388" y="274638"/>
            <a:ext cx="8208962" cy="1143000"/>
          </a:xfrm>
        </p:spPr>
        <p:txBody>
          <a:bodyPr/>
          <a:lstStyle/>
          <a:p>
            <a:pPr algn="ctr"/>
            <a:endParaRPr lang="ru-RU" altLang="ru-RU" sz="6000" b="1" smtClean="0">
              <a:solidFill>
                <a:srgbClr val="002060"/>
              </a:solidFill>
              <a:latin typeface="Monotype Corsiva" pitchFamily="66" charset="0"/>
            </a:endParaRPr>
          </a:p>
        </p:txBody>
      </p:sp>
      <p:pic>
        <p:nvPicPr>
          <p:cNvPr id="12292" name="Picture 4" descr="C:\Users\user\Desktop\Б-КИ Района в 2016 году\3 Библиосумерки\IMG_52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311178"/>
            <a:ext cx="4244685" cy="28297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5" descr="C:\Users\user\Desktop\Б-КИ Района в 2016 году\3 Библиосумерки\IMG_522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3687" y="311178"/>
            <a:ext cx="4151022" cy="27673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61832" y="13582128"/>
            <a:ext cx="6886280" cy="4590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7" descr="C:\Users\user\Desktop\Б-КИ Района в 2016 году\3 Библиосумерки\IMG_525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075" y="3356993"/>
            <a:ext cx="4212468" cy="28083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C:\Users\user\Desktop\Б-КИ Района в 2016 году\3 Библиосумерки\IMG_526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5001" y="3434508"/>
            <a:ext cx="4096194" cy="273079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 descr="C:\Users\user\Desktop\Б-КИ Района в 2016 году\3 Библиосумерки\IMG_537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2656"/>
            <a:ext cx="4336596" cy="289106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C:\Users\user\Desktop\Б-КИ Района в 2016 году\3 Библиосумерки\IMG_539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1118" y="3605374"/>
            <a:ext cx="4320481" cy="288032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7" name="Picture 5" descr="C:\Users\user\Desktop\Б-КИ Района в 2016 году\3 Библиосумерки\IMG_547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1234" y="436885"/>
            <a:ext cx="4180253" cy="278683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C:\Users\user\Desktop\Б-КИ Района в 2016 году\3 Библиосумерки\IMG_555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613974"/>
            <a:ext cx="4216608" cy="281107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784976" cy="6336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2420888"/>
            <a:ext cx="3475405" cy="32315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Documents and Settings\Иятта\Рабочий стол\ЭТО СРОЧНО\Новая папка\чернильница.gif"/>
          <p:cNvPicPr>
            <a:picLocks noChangeAspect="1" noChangeArrowheads="1"/>
          </p:cNvPicPr>
          <p:nvPr/>
        </p:nvPicPr>
        <p:blipFill>
          <a:blip r:embed="rId2" cstate="print">
            <a:lum bright="-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9150" y="5445125"/>
            <a:ext cx="681038" cy="134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 descr="C:\Users\user\Desktop\Б-КИ Района в 2016 году\4 Ночь искусств\Баграмово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3840267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5" name="Picture 5" descr="C:\Users\user\Desktop\Б-КИ Района в 2016 году\4 Ночь искусств\Новоселки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62" y="3347479"/>
            <a:ext cx="4106398" cy="2684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C:\Users\user\Desktop\Б-КИ Района в 2016 году\4 Ночь искусств\ЦБ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1950" y="120614"/>
            <a:ext cx="3265704" cy="2449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8" name="Picture 8" descr="C:\Users\user\Desktop\Б-КИ Района в 2016 году\4 Ночь искусств\ЦБ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1950" y="3861048"/>
            <a:ext cx="3649820" cy="2737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7" name="Picture 7" descr="C:\Users\user\Desktop\Б-КИ Района в 2016 году\4 Ночь искусств\ЦБ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3585" y="2719188"/>
            <a:ext cx="2892542" cy="2169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827584" y="1700808"/>
            <a:ext cx="7581528" cy="4525963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ru-RU" b="1" dirty="0" smtClean="0">
                <a:solidFill>
                  <a:srgbClr val="0070C0"/>
                </a:solidFill>
              </a:rPr>
              <a:t>центральная библиотека</a:t>
            </a:r>
          </a:p>
          <a:p>
            <a:pPr>
              <a:buFont typeface="Wingdings" pitchFamily="2" charset="2"/>
              <a:buChar char="Ø"/>
            </a:pPr>
            <a:r>
              <a:rPr lang="ru-RU" b="1" dirty="0" smtClean="0">
                <a:solidFill>
                  <a:srgbClr val="0070C0"/>
                </a:solidFill>
              </a:rPr>
              <a:t>центральная детская библиотека</a:t>
            </a:r>
          </a:p>
          <a:p>
            <a:pPr>
              <a:buFont typeface="Wingdings" pitchFamily="2" charset="2"/>
              <a:buChar char="Ø"/>
            </a:pPr>
            <a:r>
              <a:rPr lang="ru-RU" b="1" dirty="0" smtClean="0">
                <a:solidFill>
                  <a:srgbClr val="0070C0"/>
                </a:solidFill>
              </a:rPr>
              <a:t>2 городские библиотеки</a:t>
            </a:r>
          </a:p>
          <a:p>
            <a:pPr>
              <a:buFont typeface="Wingdings" pitchFamily="2" charset="2"/>
              <a:buChar char="Ø"/>
            </a:pPr>
            <a:r>
              <a:rPr lang="ru-RU" b="1" dirty="0" smtClean="0">
                <a:solidFill>
                  <a:srgbClr val="0070C0"/>
                </a:solidFill>
              </a:rPr>
              <a:t>24 сельские библиотеки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683568" y="476672"/>
            <a:ext cx="8136904" cy="936104"/>
          </a:xfrm>
          <a:prstGeom prst="roundRect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softEdge rad="127000"/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</a:rPr>
              <a:t>В состав МБУК ЦБРМРРО входят:</a:t>
            </a:r>
            <a:endParaRPr lang="ru-RU" sz="3600" b="1" dirty="0">
              <a:solidFill>
                <a:srgbClr val="C00000"/>
              </a:solidFill>
            </a:endParaRPr>
          </a:p>
        </p:txBody>
      </p:sp>
      <p:pic>
        <p:nvPicPr>
          <p:cNvPr id="5" name="Рисунок 4" descr="book-shelves-vector-12473.jpg"/>
          <p:cNvPicPr>
            <a:picLocks noChangeAspect="1"/>
          </p:cNvPicPr>
          <p:nvPr/>
        </p:nvPicPr>
        <p:blipFill>
          <a:blip r:embed="rId2" cstate="print"/>
          <a:srcRect b="71711"/>
          <a:stretch>
            <a:fillRect/>
          </a:stretch>
        </p:blipFill>
        <p:spPr>
          <a:xfrm>
            <a:off x="323528" y="4653136"/>
            <a:ext cx="8585200" cy="1732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1363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95196"/>
            <a:ext cx="7584843" cy="5688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085184"/>
            <a:ext cx="7702624" cy="864096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>«Снимается  кино!»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70775" cy="1143000"/>
          </a:xfrm>
        </p:spPr>
        <p:txBody>
          <a:bodyPr/>
          <a:lstStyle/>
          <a:p>
            <a:pPr algn="ctr"/>
            <a:r>
              <a:rPr lang="ru-RU" altLang="ru-RU" smtClean="0"/>
              <a:t>  </a:t>
            </a:r>
            <a:endParaRPr lang="ru-RU" altLang="ru-RU" sz="6000" b="1" smtClean="0">
              <a:solidFill>
                <a:srgbClr val="002060"/>
              </a:solidFill>
              <a:latin typeface="Monotype Corsiva" pitchFamily="66" charset="0"/>
            </a:endParaRPr>
          </a:p>
        </p:txBody>
      </p:sp>
      <p:pic>
        <p:nvPicPr>
          <p:cNvPr id="17413" name="Picture 5" descr="C:\Users\user\Desktop\Б-КИ Района в 2016 году\5 Снимается кино\ЦДБ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94" y="188640"/>
            <a:ext cx="4729554" cy="31530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C:\Users\user\Desktop\Б-КИ Района в 2016 году\5 Снимается кино\ЦДБ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980728"/>
            <a:ext cx="4562564" cy="304170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C:\Users\user\Desktop\Б-КИ Района в 2016 году\5 Снимается кино\ЦДБ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221" y="3544755"/>
            <a:ext cx="4686907" cy="312460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ru-RU" altLang="ru-RU" dirty="0" smtClean="0"/>
              <a:t>  </a:t>
            </a:r>
            <a:endParaRPr lang="ru-RU" altLang="ru-RU" sz="6000" b="1" dirty="0" smtClean="0">
              <a:solidFill>
                <a:srgbClr val="002060"/>
              </a:solidFill>
              <a:latin typeface="Monotype Corsiva" pitchFamily="66" charset="0"/>
            </a:endParaRP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433050" y="692696"/>
            <a:ext cx="8243406" cy="1368152"/>
          </a:xfrm>
        </p:spPr>
        <p:txBody>
          <a:bodyPr>
            <a:noAutofit/>
          </a:bodyPr>
          <a:lstStyle/>
          <a:p>
            <a:pPr algn="ctr"/>
            <a:r>
              <a:rPr lang="ru-RU" sz="44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Литературный</a:t>
            </a:r>
            <a:r>
              <a:rPr lang="ru-RU" sz="4400" b="1" dirty="0" smtClean="0">
                <a:latin typeface="Bookman Old Style" panose="02050604050505020204" pitchFamily="18" charset="0"/>
              </a:rPr>
              <a:t> </a:t>
            </a:r>
            <a:r>
              <a:rPr lang="ru-RU" sz="44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праздник «Славим книгу!»</a:t>
            </a:r>
            <a:endParaRPr lang="ru-RU" sz="4400" b="1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2050" name="Picture 2" descr="C:\Users\user\Desktop\Б-КИ Района в 2016 году\Книги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5536" y="2852936"/>
            <a:ext cx="8547720" cy="351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8398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70775" cy="1143000"/>
          </a:xfrm>
        </p:spPr>
        <p:txBody>
          <a:bodyPr/>
          <a:lstStyle/>
          <a:p>
            <a:pPr algn="ctr"/>
            <a:r>
              <a:rPr lang="ru-RU" altLang="ru-RU" smtClean="0"/>
              <a:t>  </a:t>
            </a:r>
            <a:endParaRPr lang="ru-RU" altLang="ru-RU" sz="6000" b="1" smtClean="0">
              <a:solidFill>
                <a:srgbClr val="002060"/>
              </a:solidFill>
              <a:latin typeface="Monotype Corsiva" pitchFamily="66" charset="0"/>
            </a:endParaRPr>
          </a:p>
        </p:txBody>
      </p:sp>
      <p:pic>
        <p:nvPicPr>
          <p:cNvPr id="3074" name="Picture 2" descr="C:\Users\user\Desktop\Б-КИ Района в 2016 году\6 Славим книгу\IMG_007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048" y="548680"/>
            <a:ext cx="3169356" cy="50051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5" name="Picture 3" descr="C:\Users\user\Desktop\Б-КИ Района в 2016 году\6 Славим книгу\IMG_007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476672"/>
            <a:ext cx="4391273" cy="30337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6" name="Picture 4" descr="C:\Users\user\Desktop\Б-КИ Района в 2016 году\6 Славим книгу\IMG_009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774343"/>
            <a:ext cx="4607296" cy="29174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854743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70775" cy="1143000"/>
          </a:xfrm>
        </p:spPr>
        <p:txBody>
          <a:bodyPr/>
          <a:lstStyle/>
          <a:p>
            <a:pPr algn="ctr"/>
            <a:r>
              <a:rPr lang="ru-RU" altLang="ru-RU" smtClean="0"/>
              <a:t>  </a:t>
            </a:r>
            <a:endParaRPr lang="ru-RU" altLang="ru-RU" sz="6000" b="1" smtClean="0">
              <a:solidFill>
                <a:srgbClr val="002060"/>
              </a:solidFill>
              <a:latin typeface="Monotype Corsiva" pitchFamily="66" charset="0"/>
            </a:endParaRPr>
          </a:p>
        </p:txBody>
      </p:sp>
      <p:pic>
        <p:nvPicPr>
          <p:cNvPr id="6146" name="Picture 2" descr="C:\Users\user\Desktop\Б-КИ Района в 2016 году\6 Славим книгу\IMG_017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3695234" cy="280727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user\Desktop\Б-КИ Района в 2016 году\6 Славим книгу\IMG_02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785" y="390987"/>
            <a:ext cx="4859659" cy="25465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148" name="Picture 4" descr="C:\Users\user\Desktop\Б-КИ Района в 2016 году\6 Славим книгу\IMG_02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505" y="3284984"/>
            <a:ext cx="3625894" cy="32403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149" name="Picture 5" descr="C:\Users\user\Desktop\Б-КИ Района в 2016 году\6 Славим книгу\IMG_020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8690" y="3296381"/>
            <a:ext cx="4685848" cy="30963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518087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70775" cy="1143000"/>
          </a:xfrm>
        </p:spPr>
        <p:txBody>
          <a:bodyPr/>
          <a:lstStyle/>
          <a:p>
            <a:pPr algn="ctr"/>
            <a:r>
              <a:rPr lang="ru-RU" altLang="ru-RU" smtClean="0"/>
              <a:t>  </a:t>
            </a:r>
            <a:endParaRPr lang="ru-RU" altLang="ru-RU" sz="6000" b="1" smtClean="0">
              <a:solidFill>
                <a:srgbClr val="002060"/>
              </a:solidFill>
              <a:latin typeface="Monotype Corsiva" pitchFamily="66" charset="0"/>
            </a:endParaRPr>
          </a:p>
        </p:txBody>
      </p:sp>
      <p:pic>
        <p:nvPicPr>
          <p:cNvPr id="5122" name="Picture 2" descr="C:\Users\user\Desktop\Б-КИ Района в 2016 году\6 Славим книгу\IMG_009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2" y="260648"/>
            <a:ext cx="4463603" cy="28264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123" name="Picture 3" descr="C:\Users\user\Desktop\Б-КИ Района в 2016 году\6 Славим книгу\IMG_012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252" y="3356992"/>
            <a:ext cx="4529763" cy="28683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1494" y="3403174"/>
            <a:ext cx="4233119" cy="28221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6201" y="260648"/>
            <a:ext cx="4239549" cy="28264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632230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70775" cy="1143000"/>
          </a:xfrm>
        </p:spPr>
        <p:txBody>
          <a:bodyPr/>
          <a:lstStyle/>
          <a:p>
            <a:pPr algn="ctr"/>
            <a:r>
              <a:rPr lang="ru-RU" altLang="ru-RU" smtClean="0"/>
              <a:t>  </a:t>
            </a:r>
            <a:endParaRPr lang="ru-RU" altLang="ru-RU" sz="6000" b="1" smtClean="0">
              <a:solidFill>
                <a:srgbClr val="002060"/>
              </a:solidFill>
              <a:latin typeface="Monotype Corsiva" pitchFamily="66" charset="0"/>
            </a:endParaRPr>
          </a:p>
        </p:txBody>
      </p:sp>
      <p:pic>
        <p:nvPicPr>
          <p:cNvPr id="4098" name="Picture 2" descr="C:\Users\user\Desktop\Б-КИ Района в 2016 году\6 Славим книгу\IMG_015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7"/>
            <a:ext cx="4608512" cy="318382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099" name="Picture 3" descr="C:\Users\user\Desktop\Б-КИ Района в 2016 году\6 Славим книгу\IMG_015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5591" y="204015"/>
            <a:ext cx="2516482" cy="331246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100" name="Picture 4" descr="C:\Users\user\Desktop\Б-КИ Района в 2016 году\6 Славим книгу\IMG_016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384" y="3767598"/>
            <a:ext cx="2581001" cy="28082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4101" name="Picture 5" descr="C:\Users\user\Desktop\Б-КИ Района в 2016 году\6 Славим книгу\IMG_016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5322" y="3666239"/>
            <a:ext cx="2167685" cy="290957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4102" name="Picture 6" descr="C:\Users\user\Desktop\Б-КИ Района в 2016 году\6 Славим книгу\IMG_017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3889685"/>
            <a:ext cx="2660498" cy="256403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71933120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1"/>
          <p:cNvSpPr>
            <a:spLocks noGrp="1"/>
          </p:cNvSpPr>
          <p:nvPr>
            <p:ph type="title"/>
          </p:nvPr>
        </p:nvSpPr>
        <p:spPr>
          <a:xfrm>
            <a:off x="582746" y="692696"/>
            <a:ext cx="7805678" cy="1872208"/>
          </a:xfrm>
        </p:spPr>
        <p:txBody>
          <a:bodyPr/>
          <a:lstStyle/>
          <a:p>
            <a:pPr algn="ctr"/>
            <a:r>
              <a:rPr lang="ru-RU" altLang="ru-RU" sz="6000" b="1" dirty="0" smtClean="0">
                <a:solidFill>
                  <a:srgbClr val="002060"/>
                </a:solidFill>
                <a:latin typeface="Monotype Corsiva" pitchFamily="66" charset="0"/>
              </a:rPr>
              <a:t>Поэтический конкурс</a:t>
            </a:r>
            <a:br>
              <a:rPr lang="ru-RU" altLang="ru-RU" sz="6000" b="1" dirty="0" smtClean="0">
                <a:solidFill>
                  <a:srgbClr val="002060"/>
                </a:solidFill>
                <a:latin typeface="Monotype Corsiva" pitchFamily="66" charset="0"/>
              </a:rPr>
            </a:br>
            <a:r>
              <a:rPr lang="ru-RU" altLang="ru-RU" sz="6000" b="1" dirty="0" smtClean="0">
                <a:solidFill>
                  <a:srgbClr val="002060"/>
                </a:solidFill>
                <a:latin typeface="Monotype Corsiva" pitchFamily="66" charset="0"/>
              </a:rPr>
              <a:t>«Муза – Победе»</a:t>
            </a:r>
            <a:endParaRPr lang="ru-RU" altLang="ru-RU" sz="6000" b="1" dirty="0" smtClean="0">
              <a:solidFill>
                <a:srgbClr val="002060"/>
              </a:solidFill>
              <a:latin typeface="Monotype Corsiva" pitchFamily="66" charset="0"/>
            </a:endParaRPr>
          </a:p>
        </p:txBody>
      </p:sp>
      <p:pic>
        <p:nvPicPr>
          <p:cNvPr id="1028" name="Picture 4" descr="https://im3-tub-ru.yandex.net/i?id=68b5943015e6ebb9c8cd6fa717ea223d-l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2636912"/>
            <a:ext cx="2881139" cy="40108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4716016" cy="29982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2276872"/>
            <a:ext cx="4067944" cy="29761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458" y="3429000"/>
            <a:ext cx="4156124" cy="33141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2580143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1"/>
          <p:cNvSpPr>
            <a:spLocks noGrp="1"/>
          </p:cNvSpPr>
          <p:nvPr>
            <p:ph type="title"/>
          </p:nvPr>
        </p:nvSpPr>
        <p:spPr>
          <a:xfrm>
            <a:off x="582746" y="692696"/>
            <a:ext cx="7805678" cy="1872208"/>
          </a:xfrm>
        </p:spPr>
        <p:txBody>
          <a:bodyPr/>
          <a:lstStyle/>
          <a:p>
            <a:pPr algn="ctr"/>
            <a:r>
              <a:rPr lang="ru-RU" altLang="ru-RU" sz="6000" b="1" dirty="0" err="1" smtClean="0">
                <a:solidFill>
                  <a:srgbClr val="002060"/>
                </a:solidFill>
                <a:latin typeface="Monotype Corsiva" pitchFamily="66" charset="0"/>
              </a:rPr>
              <a:t>Библиочемпионат</a:t>
            </a:r>
            <a:r>
              <a:rPr lang="ru-RU" altLang="ru-RU" sz="6000" b="1" dirty="0" smtClean="0">
                <a:solidFill>
                  <a:srgbClr val="002060"/>
                </a:solidFill>
                <a:latin typeface="Monotype Corsiva" pitchFamily="66" charset="0"/>
              </a:rPr>
              <a:t> </a:t>
            </a:r>
            <a:br>
              <a:rPr lang="ru-RU" altLang="ru-RU" sz="6000" b="1" dirty="0" smtClean="0">
                <a:solidFill>
                  <a:srgbClr val="002060"/>
                </a:solidFill>
                <a:latin typeface="Monotype Corsiva" pitchFamily="66" charset="0"/>
              </a:rPr>
            </a:br>
            <a:r>
              <a:rPr lang="ru-RU" altLang="ru-RU" sz="6000" b="1" dirty="0" smtClean="0">
                <a:solidFill>
                  <a:srgbClr val="002060"/>
                </a:solidFill>
                <a:latin typeface="Monotype Corsiva" pitchFamily="66" charset="0"/>
              </a:rPr>
              <a:t>«Её Величество – Книга»</a:t>
            </a:r>
          </a:p>
        </p:txBody>
      </p:sp>
      <p:pic>
        <p:nvPicPr>
          <p:cNvPr id="18436" name="Picture 4" descr="C:\Users\user\Desktop\КНИГИ\62b47d5c505615cf4c915a944f77829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780928"/>
            <a:ext cx="3556397" cy="339332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085041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-108520" y="1600200"/>
            <a:ext cx="9252520" cy="5213176"/>
          </a:xfrm>
        </p:spPr>
        <p:txBody>
          <a:bodyPr>
            <a:normAutofit fontScale="92500"/>
          </a:bodyPr>
          <a:lstStyle/>
          <a:p>
            <a:pPr>
              <a:buFont typeface="Wingdings" pitchFamily="2" charset="2"/>
              <a:buChar char="Ø"/>
            </a:pPr>
            <a:r>
              <a:rPr lang="ru-RU" altLang="ru-RU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Константиновская (2002 г.)</a:t>
            </a:r>
          </a:p>
          <a:p>
            <a:pPr>
              <a:buFont typeface="Wingdings" pitchFamily="2" charset="2"/>
              <a:buChar char="Ø"/>
            </a:pPr>
            <a:r>
              <a:rPr lang="ru-RU" altLang="ru-RU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Баграмовская (2005 г.)</a:t>
            </a:r>
          </a:p>
          <a:p>
            <a:pPr>
              <a:buFont typeface="Wingdings" pitchFamily="2" charset="2"/>
              <a:buChar char="Ø"/>
            </a:pPr>
            <a:r>
              <a:rPr lang="ru-RU" altLang="ru-RU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Центральная детская библиотека (2005 г.)</a:t>
            </a:r>
          </a:p>
          <a:p>
            <a:pPr>
              <a:buFont typeface="Wingdings" pitchFamily="2" charset="2"/>
              <a:buChar char="Ø"/>
            </a:pPr>
            <a:r>
              <a:rPr lang="ru-RU" altLang="ru-RU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Библиотека пос. </a:t>
            </a:r>
            <a:r>
              <a:rPr lang="ru-RU" altLang="ru-RU" b="1" i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Ветзоотехника</a:t>
            </a:r>
            <a:r>
              <a:rPr lang="ru-RU" altLang="ru-RU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(2008 г.)</a:t>
            </a:r>
          </a:p>
          <a:p>
            <a:pPr>
              <a:buFont typeface="Wingdings" pitchFamily="2" charset="2"/>
              <a:buChar char="Ø"/>
            </a:pPr>
            <a:r>
              <a:rPr lang="ru-RU" altLang="ru-RU" b="1" i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Глебковская</a:t>
            </a:r>
            <a:r>
              <a:rPr lang="ru-RU" altLang="ru-RU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(2009 г.)</a:t>
            </a:r>
          </a:p>
          <a:p>
            <a:pPr>
              <a:buFont typeface="Wingdings" pitchFamily="2" charset="2"/>
              <a:buChar char="Ø"/>
            </a:pPr>
            <a:r>
              <a:rPr lang="ru-RU" altLang="ru-RU" b="1" i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Федякинская</a:t>
            </a:r>
            <a:r>
              <a:rPr lang="ru-RU" altLang="ru-RU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(2010 г.)</a:t>
            </a:r>
          </a:p>
          <a:p>
            <a:pPr>
              <a:buFont typeface="Wingdings" pitchFamily="2" charset="2"/>
              <a:buChar char="Ø"/>
            </a:pPr>
            <a:r>
              <a:rPr lang="ru-RU" alt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Костинская  (2010 г.)</a:t>
            </a:r>
          </a:p>
          <a:p>
            <a:pPr>
              <a:buFont typeface="Wingdings" pitchFamily="2" charset="2"/>
              <a:buChar char="Ø"/>
            </a:pPr>
            <a:r>
              <a:rPr lang="ru-RU" altLang="ru-RU" b="1" i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Новосельская</a:t>
            </a:r>
            <a:r>
              <a:rPr lang="ru-RU" altLang="ru-RU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(2011 г</a:t>
            </a:r>
            <a:r>
              <a:rPr lang="ru-RU" altLang="ru-RU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.)</a:t>
            </a:r>
          </a:p>
          <a:p>
            <a:pPr>
              <a:buFont typeface="Wingdings" pitchFamily="2" charset="2"/>
              <a:buChar char="Ø"/>
            </a:pPr>
            <a:r>
              <a:rPr lang="ru-RU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Городская библиотека при СКЦ (2016 г.)</a:t>
            </a:r>
          </a:p>
          <a:p>
            <a:pPr>
              <a:buFont typeface="Wingdings" pitchFamily="2" charset="2"/>
              <a:buChar char="Ø"/>
            </a:pPr>
            <a:r>
              <a:rPr lang="ru-RU" b="1" i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Батуринская</a:t>
            </a:r>
            <a:r>
              <a:rPr lang="ru-RU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библиотека нового типа (2016 г.)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611560" y="476672"/>
            <a:ext cx="8136904" cy="936104"/>
          </a:xfrm>
          <a:prstGeom prst="roundRect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softEdge rad="127000"/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</a:rPr>
              <a:t>Модельные библиотеки</a:t>
            </a:r>
            <a:endParaRPr lang="ru-RU" sz="3600" b="1" dirty="0">
              <a:solidFill>
                <a:srgbClr val="C00000"/>
              </a:solidFill>
            </a:endParaRPr>
          </a:p>
        </p:txBody>
      </p:sp>
      <p:pic>
        <p:nvPicPr>
          <p:cNvPr id="5" name="Рисунок 4" descr="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40152" y="3861048"/>
            <a:ext cx="2664297" cy="1705150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8975400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3" descr="C:\Users\user\Desktop\САЙТ  КУЛЬТУРЫ\2016\Библиочемпионат-2016\1 день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188640"/>
            <a:ext cx="4392488" cy="2928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C:\Users\user\Desktop\САЙТ  КУЛЬТУРЫ\2016\Библиочемпионат-2016\Забава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9427" y="260647"/>
            <a:ext cx="4086946" cy="2856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1" name="Picture 5" descr="C:\Users\user\Desktop\САЙТ  КУЛЬТУРЫ\2016\Библиочемпионат-2016\Всезнайки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257533"/>
            <a:ext cx="2232249" cy="3640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2" name="Picture 6" descr="C:\Users\user\Desktop\САЙТ  КУЛЬТУРЫ\2016\Библиочемпионат-2016\Забава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3179342"/>
            <a:ext cx="2376264" cy="3564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3" name="Picture 7" descr="C:\Users\user\Desktop\САЙТ  КУЛЬТУРЫ\2016\Библиочемпионат-2016\умка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3257533"/>
            <a:ext cx="2506036" cy="3512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Заголовок 1"/>
          <p:cNvSpPr>
            <a:spLocks noGrp="1"/>
          </p:cNvSpPr>
          <p:nvPr>
            <p:ph type="title"/>
          </p:nvPr>
        </p:nvSpPr>
        <p:spPr>
          <a:xfrm>
            <a:off x="457200" y="44450"/>
            <a:ext cx="7470775" cy="720725"/>
          </a:xfrm>
        </p:spPr>
        <p:txBody>
          <a:bodyPr/>
          <a:lstStyle/>
          <a:p>
            <a:pPr algn="ctr"/>
            <a:endParaRPr lang="ru-RU" altLang="ru-RU" sz="6000" b="1" smtClean="0">
              <a:solidFill>
                <a:srgbClr val="002060"/>
              </a:solidFill>
              <a:latin typeface="Monotype Corsiva" pitchFamily="66" charset="0"/>
            </a:endParaRPr>
          </a:p>
        </p:txBody>
      </p:sp>
      <p:pic>
        <p:nvPicPr>
          <p:cNvPr id="20484" name="Picture 4" descr="C:\Users\user\Desktop\САЙТ  КУЛЬТУРЫ\2016\Библиочемпионат-2016\Колокольчики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188" y="260648"/>
            <a:ext cx="3456384" cy="2882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5" name="Picture 5" descr="C:\Users\user\Desktop\САЙТ  КУЛЬТУРЫ\2016\Библиочемпионат-2016\Читайк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33768"/>
            <a:ext cx="4093388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6" name="Picture 6" descr="C:\Users\user\Desktop\САЙТ  КУЛЬТУРЫ\2016\Библиочемпионат-2016\Улыбка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485887"/>
            <a:ext cx="3619773" cy="2806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7" name="Picture 7" descr="C:\Users\user\Desktop\САЙТ  КУЛЬТУРЫ\2016\Библиочемпионат-2016\Умка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269164"/>
            <a:ext cx="4860540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67544" y="836712"/>
            <a:ext cx="8208912" cy="1569660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800" b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 Antiqua" pitchFamily="18" charset="0"/>
              </a:rPr>
              <a:t>Фестиваль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800" b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 Antiqua" pitchFamily="18" charset="0"/>
              </a:rPr>
              <a:t>«Библиотека без границ»</a:t>
            </a:r>
            <a:endParaRPr lang="ru-RU" sz="4800" b="1" spc="50" dirty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n-lt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8975" y="3064784"/>
            <a:ext cx="2686050" cy="260032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3" descr="C:\Documents and Settings\Иятта\Рабочий стол\ЭТО СРОЧНО\Новая папка\свиток.gif"/>
          <p:cNvPicPr>
            <a:picLocks noChangeAspect="1" noChangeArrowheads="1"/>
          </p:cNvPicPr>
          <p:nvPr/>
        </p:nvPicPr>
        <p:blipFill>
          <a:blip r:embed="rId2" cstate="print">
            <a:lum bright="-3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3063" y="5751513"/>
            <a:ext cx="1046162" cy="110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7663" y="528638"/>
            <a:ext cx="3673475" cy="2446337"/>
          </a:xfrm>
          <a:prstGeom prst="rect">
            <a:avLst/>
          </a:prstGeom>
          <a:ln w="5715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Рисунок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3850" y="3500438"/>
            <a:ext cx="4284663" cy="2855912"/>
          </a:xfrm>
          <a:prstGeom prst="rect">
            <a:avLst/>
          </a:prstGeom>
          <a:ln w="5715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7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425450"/>
            <a:ext cx="3883025" cy="2652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8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3182938"/>
            <a:ext cx="2376488" cy="3490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Заголовок 1"/>
          <p:cNvSpPr>
            <a:spLocks noGrp="1"/>
          </p:cNvSpPr>
          <p:nvPr>
            <p:ph type="title"/>
          </p:nvPr>
        </p:nvSpPr>
        <p:spPr>
          <a:xfrm>
            <a:off x="1042988" y="274638"/>
            <a:ext cx="7426325" cy="1143000"/>
          </a:xfrm>
        </p:spPr>
        <p:txBody>
          <a:bodyPr/>
          <a:lstStyle/>
          <a:p>
            <a:endParaRPr lang="ru-RU" altLang="ru-RU" sz="6000" b="1" smtClean="0">
              <a:solidFill>
                <a:srgbClr val="002060"/>
              </a:solidFill>
              <a:latin typeface="Monotype Corsiva" pitchFamily="66" charset="0"/>
            </a:endParaRPr>
          </a:p>
        </p:txBody>
      </p:sp>
      <p:pic>
        <p:nvPicPr>
          <p:cNvPr id="24579" name="Picture 2" descr="C:\Documents and Settings\Иятта\Рабочий стол\ЭТО СРОЧНО\Новая папка\чернильница.gif"/>
          <p:cNvPicPr>
            <a:picLocks noChangeAspect="1" noChangeArrowheads="1"/>
          </p:cNvPicPr>
          <p:nvPr/>
        </p:nvPicPr>
        <p:blipFill>
          <a:blip r:embed="rId2">
            <a:lum bright="-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4833938"/>
            <a:ext cx="882650" cy="173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0" y="620688"/>
            <a:ext cx="3998261" cy="266429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7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728086"/>
            <a:ext cx="3816424" cy="27119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2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404813"/>
            <a:ext cx="3968750" cy="2703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3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3425" y="3405188"/>
            <a:ext cx="3794125" cy="257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Заголовок 1"/>
          <p:cNvSpPr>
            <a:spLocks noGrp="1"/>
          </p:cNvSpPr>
          <p:nvPr>
            <p:ph type="title"/>
          </p:nvPr>
        </p:nvSpPr>
        <p:spPr>
          <a:xfrm>
            <a:off x="457200" y="115888"/>
            <a:ext cx="8291513" cy="1152525"/>
          </a:xfrm>
        </p:spPr>
        <p:txBody>
          <a:bodyPr/>
          <a:lstStyle/>
          <a:p>
            <a:endParaRPr lang="ru-RU" altLang="ru-RU" sz="6000" b="1" smtClean="0">
              <a:solidFill>
                <a:srgbClr val="002060"/>
              </a:solidFill>
              <a:latin typeface="Monotype Corsiva" pitchFamily="66" charset="0"/>
            </a:endParaRPr>
          </a:p>
        </p:txBody>
      </p:sp>
      <p:pic>
        <p:nvPicPr>
          <p:cNvPr id="25603" name="Picture 3" descr="C:\Documents and Settings\Иятта\Рабочий стол\ЭТО СРОЧНО\Новая папка\свиток.gif"/>
          <p:cNvPicPr>
            <a:picLocks noChangeAspect="1" noChangeArrowheads="1"/>
          </p:cNvPicPr>
          <p:nvPr/>
        </p:nvPicPr>
        <p:blipFill>
          <a:blip r:embed="rId2" cstate="print">
            <a:lum bright="-3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0063" y="5878513"/>
            <a:ext cx="919162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049" y="260649"/>
            <a:ext cx="2542182" cy="266429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1457" y="1973188"/>
            <a:ext cx="3262711" cy="217608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6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4295775"/>
            <a:ext cx="3602038" cy="2527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7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0575" y="4310063"/>
            <a:ext cx="3648075" cy="25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8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60350"/>
            <a:ext cx="3470275" cy="255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8675688" cy="1143000"/>
          </a:xfrm>
        </p:spPr>
        <p:txBody>
          <a:bodyPr/>
          <a:lstStyle/>
          <a:p>
            <a:pPr algn="ctr"/>
            <a:r>
              <a:rPr lang="ru-RU" altLang="ru-RU" smtClean="0"/>
              <a:t> </a:t>
            </a:r>
            <a:endParaRPr lang="ru-RU" altLang="ru-RU" sz="6000" b="1" smtClean="0">
              <a:solidFill>
                <a:srgbClr val="002060"/>
              </a:solidFill>
              <a:latin typeface="Monotype Corsiva" pitchFamily="66" charset="0"/>
            </a:endParaRPr>
          </a:p>
        </p:txBody>
      </p:sp>
      <p:pic>
        <p:nvPicPr>
          <p:cNvPr id="26627" name="Picture 3" descr="C:\Documents and Settings\Иятта\Рабочий стол\ЭТО СРОЧНО\Новая папка\свиток.gif"/>
          <p:cNvPicPr>
            <a:picLocks noChangeAspect="1" noChangeArrowheads="1"/>
          </p:cNvPicPr>
          <p:nvPr/>
        </p:nvPicPr>
        <p:blipFill>
          <a:blip r:embed="rId2">
            <a:lum bright="-3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1013" y="5516563"/>
            <a:ext cx="78422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196752"/>
            <a:ext cx="3419475" cy="22796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18437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077072"/>
            <a:ext cx="2950719" cy="239345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18438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993107"/>
            <a:ext cx="2373297" cy="355994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2663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00" y="260350"/>
            <a:ext cx="3681413" cy="2524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859713" cy="1143000"/>
          </a:xfrm>
        </p:spPr>
        <p:txBody>
          <a:bodyPr/>
          <a:lstStyle/>
          <a:p>
            <a:pPr algn="ctr"/>
            <a:endParaRPr lang="ru-RU" altLang="ru-RU" sz="6000" b="1" dirty="0" smtClean="0">
              <a:solidFill>
                <a:srgbClr val="002060"/>
              </a:solidFill>
              <a:latin typeface="Monotype Corsiva" pitchFamily="66" charset="0"/>
            </a:endParaRPr>
          </a:p>
        </p:txBody>
      </p:sp>
      <p:pic>
        <p:nvPicPr>
          <p:cNvPr id="27651" name="Picture 3" descr="C:\Documents and Settings\Иятта\Рабочий стол\ЭТО СРОЧНО\Новая папка\свиток.gif"/>
          <p:cNvPicPr>
            <a:picLocks noChangeAspect="1" noChangeArrowheads="1"/>
          </p:cNvPicPr>
          <p:nvPr/>
        </p:nvPicPr>
        <p:blipFill>
          <a:blip r:embed="rId2" cstate="print">
            <a:lum bright="-3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6438" y="5802313"/>
            <a:ext cx="915987" cy="966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632" y="499374"/>
            <a:ext cx="3952551" cy="263406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5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632" y="3501008"/>
            <a:ext cx="4176712" cy="278447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0113" y="500063"/>
            <a:ext cx="4157662" cy="3887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3638" y="3590925"/>
            <a:ext cx="3894137" cy="355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Заголовок 1"/>
          <p:cNvSpPr>
            <a:spLocks noGrp="1"/>
          </p:cNvSpPr>
          <p:nvPr>
            <p:ph type="title"/>
          </p:nvPr>
        </p:nvSpPr>
        <p:spPr>
          <a:xfrm>
            <a:off x="50800" y="333375"/>
            <a:ext cx="8035925" cy="1143000"/>
          </a:xfrm>
        </p:spPr>
        <p:txBody>
          <a:bodyPr/>
          <a:lstStyle/>
          <a:p>
            <a:pPr algn="ctr"/>
            <a:endParaRPr lang="ru-RU" altLang="ru-RU" sz="6000" b="1" smtClean="0">
              <a:solidFill>
                <a:srgbClr val="002060"/>
              </a:solidFill>
              <a:latin typeface="Monotype Corsiva" pitchFamily="66" charset="0"/>
            </a:endParaRPr>
          </a:p>
        </p:txBody>
      </p:sp>
      <p:pic>
        <p:nvPicPr>
          <p:cNvPr id="28675" name="Picture 3" descr="C:\Documents and Settings\Иятта\Рабочий стол\ЭТО СРОЧНО\Новая папка\свиток.gif"/>
          <p:cNvPicPr>
            <a:picLocks noChangeAspect="1" noChangeArrowheads="1"/>
          </p:cNvPicPr>
          <p:nvPr/>
        </p:nvPicPr>
        <p:blipFill>
          <a:blip r:embed="rId2" cstate="print">
            <a:lum bright="-3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1013" y="182563"/>
            <a:ext cx="919162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Рисунок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333375"/>
            <a:ext cx="3729038" cy="2486025"/>
          </a:xfrm>
          <a:prstGeom prst="rect">
            <a:avLst/>
          </a:prstGeom>
          <a:ln w="57150">
            <a:solidFill>
              <a:schemeClr val="accent4">
                <a:lumMod val="60000"/>
                <a:lumOff val="40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3500438"/>
            <a:ext cx="4103687" cy="280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8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182563"/>
            <a:ext cx="2798763" cy="367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9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1150" y="4149725"/>
            <a:ext cx="3170238" cy="242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Заголовок 1"/>
          <p:cNvSpPr>
            <a:spLocks noGrp="1"/>
          </p:cNvSpPr>
          <p:nvPr>
            <p:ph type="title"/>
          </p:nvPr>
        </p:nvSpPr>
        <p:spPr>
          <a:xfrm>
            <a:off x="0" y="44450"/>
            <a:ext cx="8556625" cy="936625"/>
          </a:xfrm>
        </p:spPr>
        <p:txBody>
          <a:bodyPr/>
          <a:lstStyle/>
          <a:p>
            <a:r>
              <a:rPr lang="ru-RU" altLang="ru-RU" sz="6000" b="1" smtClean="0">
                <a:solidFill>
                  <a:srgbClr val="002060"/>
                </a:solidFill>
                <a:latin typeface="Monotype Corsiva" pitchFamily="66" charset="0"/>
              </a:rPr>
              <a:t> </a:t>
            </a:r>
          </a:p>
        </p:txBody>
      </p:sp>
      <p:pic>
        <p:nvPicPr>
          <p:cNvPr id="29699" name="Picture 3" descr="C:\Documents and Settings\Иятта\Рабочий стол\ЭТО СРОЧНО\Новая папка\свиток.gif"/>
          <p:cNvPicPr>
            <a:picLocks noChangeAspect="1" noChangeArrowheads="1"/>
          </p:cNvPicPr>
          <p:nvPr/>
        </p:nvPicPr>
        <p:blipFill>
          <a:blip r:embed="rId2" cstate="print">
            <a:lum bright="-3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2113" y="2708275"/>
            <a:ext cx="884237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78" y="188640"/>
            <a:ext cx="3507698" cy="233846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0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437112"/>
            <a:ext cx="3322220" cy="221435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2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138" y="2470150"/>
            <a:ext cx="2779712" cy="201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703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663" y="2416175"/>
            <a:ext cx="2989262" cy="204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704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4521200"/>
            <a:ext cx="3316287" cy="2268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705" name="Picture 1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214313"/>
            <a:ext cx="1438275" cy="2106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706" name="Picture 1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88" y="188913"/>
            <a:ext cx="1512887" cy="2224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496" y="1052736"/>
            <a:ext cx="9073008" cy="4176463"/>
          </a:xfrm>
        </p:spPr>
        <p:txBody>
          <a:bodyPr>
            <a:normAutofit fontScale="85000" lnSpcReduction="10000"/>
          </a:bodyPr>
          <a:lstStyle/>
          <a:p>
            <a:endParaRPr lang="ru-RU" i="1" dirty="0" smtClean="0"/>
          </a:p>
          <a:p>
            <a:pPr>
              <a:buFont typeface="Wingdings" pitchFamily="2" charset="2"/>
              <a:buChar char="Ø"/>
            </a:pPr>
            <a:r>
              <a:rPr lang="ru-RU" b="1" i="1" dirty="0" smtClean="0">
                <a:solidFill>
                  <a:srgbClr val="0070C0"/>
                </a:solidFill>
              </a:rPr>
              <a:t>Количество </a:t>
            </a:r>
            <a:r>
              <a:rPr lang="ru-RU" b="1" i="1" dirty="0" smtClean="0">
                <a:solidFill>
                  <a:srgbClr val="0070C0"/>
                </a:solidFill>
              </a:rPr>
              <a:t>пользователей –  </a:t>
            </a:r>
            <a:r>
              <a:rPr lang="ru-RU" b="1" i="1" dirty="0" smtClean="0">
                <a:solidFill>
                  <a:srgbClr val="0070C0"/>
                </a:solidFill>
              </a:rPr>
              <a:t>18 538</a:t>
            </a:r>
            <a:endParaRPr lang="ru-RU" b="1" i="1" dirty="0" smtClean="0">
              <a:solidFill>
                <a:srgbClr val="0070C0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ru-RU" b="1" i="1" dirty="0" smtClean="0">
                <a:solidFill>
                  <a:srgbClr val="0070C0"/>
                </a:solidFill>
              </a:rPr>
              <a:t>Количество </a:t>
            </a:r>
            <a:r>
              <a:rPr lang="ru-RU" b="1" i="1" dirty="0" smtClean="0">
                <a:solidFill>
                  <a:srgbClr val="0070C0"/>
                </a:solidFill>
              </a:rPr>
              <a:t>выданных документов – </a:t>
            </a:r>
            <a:r>
              <a:rPr lang="ru-RU" b="1" i="1" dirty="0" smtClean="0">
                <a:solidFill>
                  <a:srgbClr val="0070C0"/>
                </a:solidFill>
              </a:rPr>
              <a:t>469 120</a:t>
            </a:r>
            <a:endParaRPr lang="ru-RU" b="1" i="1" dirty="0" smtClean="0">
              <a:solidFill>
                <a:srgbClr val="0070C0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ru-RU" b="1" i="1" dirty="0" smtClean="0">
                <a:solidFill>
                  <a:srgbClr val="0070C0"/>
                </a:solidFill>
              </a:rPr>
              <a:t>Количество </a:t>
            </a:r>
            <a:r>
              <a:rPr lang="ru-RU" b="1" i="1" dirty="0" smtClean="0">
                <a:solidFill>
                  <a:srgbClr val="0070C0"/>
                </a:solidFill>
              </a:rPr>
              <a:t>выданных справок и     </a:t>
            </a:r>
          </a:p>
          <a:p>
            <a:pPr>
              <a:buNone/>
            </a:pPr>
            <a:r>
              <a:rPr lang="ru-RU" b="1" i="1" dirty="0" smtClean="0">
                <a:solidFill>
                  <a:srgbClr val="0070C0"/>
                </a:solidFill>
              </a:rPr>
              <a:t>      консультаций – </a:t>
            </a:r>
            <a:r>
              <a:rPr lang="ru-RU" b="1" i="1" dirty="0" smtClean="0">
                <a:solidFill>
                  <a:srgbClr val="0070C0"/>
                </a:solidFill>
              </a:rPr>
              <a:t>16 197</a:t>
            </a:r>
          </a:p>
          <a:p>
            <a:pPr>
              <a:buFont typeface="Wingdings" pitchFamily="2" charset="2"/>
              <a:buChar char="Ø"/>
            </a:pPr>
            <a:r>
              <a:rPr lang="ru-RU" b="1" i="1" dirty="0" smtClean="0">
                <a:solidFill>
                  <a:srgbClr val="0070C0"/>
                </a:solidFill>
              </a:rPr>
              <a:t>Поступление литературы – 4 165</a:t>
            </a:r>
          </a:p>
          <a:p>
            <a:pPr>
              <a:buFont typeface="Wingdings" pitchFamily="2" charset="2"/>
              <a:buChar char="Ø"/>
            </a:pPr>
            <a:r>
              <a:rPr lang="ru-RU" b="1" i="1" dirty="0" smtClean="0">
                <a:solidFill>
                  <a:srgbClr val="0070C0"/>
                </a:solidFill>
              </a:rPr>
              <a:t>Выбытие литературы – 2 474</a:t>
            </a:r>
          </a:p>
          <a:p>
            <a:pPr>
              <a:buFont typeface="Wingdings" pitchFamily="2" charset="2"/>
              <a:buChar char="Ø"/>
            </a:pPr>
            <a:r>
              <a:rPr lang="ru-RU" b="1" i="1" dirty="0" smtClean="0">
                <a:solidFill>
                  <a:srgbClr val="0070C0"/>
                </a:solidFill>
              </a:rPr>
              <a:t>Количество посещений библиотек – 246 207</a:t>
            </a:r>
          </a:p>
          <a:p>
            <a:pPr>
              <a:buFont typeface="Wingdings" pitchFamily="2" charset="2"/>
              <a:buChar char="Ø"/>
            </a:pPr>
            <a:r>
              <a:rPr lang="ru-RU" b="1" i="1" dirty="0" smtClean="0">
                <a:solidFill>
                  <a:srgbClr val="0070C0"/>
                </a:solidFill>
              </a:rPr>
              <a:t>Итоги движения библиотечного фонда – 209 498</a:t>
            </a:r>
          </a:p>
          <a:p>
            <a:pPr>
              <a:buFont typeface="Wingdings" pitchFamily="2" charset="2"/>
              <a:buChar char="Ø"/>
            </a:pPr>
            <a:endParaRPr lang="ru-RU" b="1" i="1" dirty="0">
              <a:solidFill>
                <a:srgbClr val="0070C0"/>
              </a:solidFill>
            </a:endParaRPr>
          </a:p>
          <a:p>
            <a:pPr>
              <a:buNone/>
            </a:pPr>
            <a:endParaRPr lang="ru-RU" b="1" i="1" dirty="0" smtClean="0">
              <a:solidFill>
                <a:srgbClr val="0070C0"/>
              </a:solidFill>
            </a:endParaRPr>
          </a:p>
          <a:p>
            <a:pPr>
              <a:buNone/>
            </a:pPr>
            <a:endParaRPr lang="ru-RU" b="1" i="1" dirty="0" smtClean="0">
              <a:solidFill>
                <a:srgbClr val="0070C0"/>
              </a:solidFill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467544" y="116632"/>
            <a:ext cx="8424936" cy="1152128"/>
          </a:xfrm>
          <a:prstGeom prst="roundRect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softEdge rad="127000"/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</a:rPr>
              <a:t>Выполнение муниципального задания</a:t>
            </a:r>
            <a:endParaRPr lang="ru-RU" sz="3600" b="1" dirty="0">
              <a:solidFill>
                <a:srgbClr val="C00000"/>
              </a:solidFill>
            </a:endParaRPr>
          </a:p>
        </p:txBody>
      </p:sp>
      <p:pic>
        <p:nvPicPr>
          <p:cNvPr id="5" name="Рисунок 4" descr="book-shelves-vector-12473.jpg"/>
          <p:cNvPicPr>
            <a:picLocks noChangeAspect="1"/>
          </p:cNvPicPr>
          <p:nvPr/>
        </p:nvPicPr>
        <p:blipFill>
          <a:blip r:embed="rId2" cstate="print"/>
          <a:srcRect b="71711"/>
          <a:stretch>
            <a:fillRect/>
          </a:stretch>
        </p:blipFill>
        <p:spPr>
          <a:xfrm>
            <a:off x="251520" y="5125194"/>
            <a:ext cx="8585200" cy="1732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143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3" descr="C:\Documents and Settings\Иятта\Рабочий стол\ЭТО СРОЧНО\Новая папка\свиток.gif"/>
          <p:cNvPicPr>
            <a:picLocks noChangeAspect="1" noChangeArrowheads="1"/>
          </p:cNvPicPr>
          <p:nvPr/>
        </p:nvPicPr>
        <p:blipFill>
          <a:blip r:embed="rId2" cstate="print">
            <a:lum bright="-3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3538" y="44450"/>
            <a:ext cx="1044575" cy="110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Picture 2" descr="C:\Documents and Settings\Иятта\Рабочий стол\ЭТО СРОЧНО\Новая папка\чернильница.gif"/>
          <p:cNvPicPr>
            <a:picLocks noChangeAspect="1" noChangeArrowheads="1"/>
          </p:cNvPicPr>
          <p:nvPr/>
        </p:nvPicPr>
        <p:blipFill>
          <a:blip r:embed="rId3" cstate="print">
            <a:lum bright="-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50" y="0"/>
            <a:ext cx="560388" cy="110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87744"/>
            <a:ext cx="3845595" cy="28841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375" y="3356992"/>
            <a:ext cx="4285260" cy="32139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6" name="Заголовок 3"/>
          <p:cNvSpPr>
            <a:spLocks noGrp="1"/>
          </p:cNvSpPr>
          <p:nvPr>
            <p:ph type="title"/>
          </p:nvPr>
        </p:nvSpPr>
        <p:spPr>
          <a:xfrm>
            <a:off x="-131763" y="260350"/>
            <a:ext cx="9144001" cy="969963"/>
          </a:xfrm>
        </p:spPr>
        <p:txBody>
          <a:bodyPr/>
          <a:lstStyle/>
          <a:p>
            <a:pPr algn="ctr"/>
            <a:r>
              <a:rPr lang="ru-RU" altLang="ru-RU" b="1" smtClean="0">
                <a:solidFill>
                  <a:srgbClr val="002060"/>
                </a:solidFill>
              </a:rPr>
              <a:t>  </a:t>
            </a:r>
            <a:endParaRPr lang="ru-RU" altLang="ru-RU" sz="6000" b="1" smtClean="0">
              <a:solidFill>
                <a:srgbClr val="002060"/>
              </a:solidFill>
              <a:latin typeface="Monotype Corsiva" pitchFamily="66" charset="0"/>
            </a:endParaRPr>
          </a:p>
        </p:txBody>
      </p:sp>
      <p:pic>
        <p:nvPicPr>
          <p:cNvPr id="30727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9325" y="231775"/>
            <a:ext cx="3203575" cy="645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8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3716338"/>
            <a:ext cx="3962400" cy="530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Заголовок 1"/>
          <p:cNvSpPr>
            <a:spLocks noGrp="1"/>
          </p:cNvSpPr>
          <p:nvPr>
            <p:ph type="title"/>
          </p:nvPr>
        </p:nvSpPr>
        <p:spPr>
          <a:xfrm>
            <a:off x="457200" y="44450"/>
            <a:ext cx="7470775" cy="863600"/>
          </a:xfrm>
        </p:spPr>
        <p:txBody>
          <a:bodyPr/>
          <a:lstStyle/>
          <a:p>
            <a:pPr algn="ctr"/>
            <a:endParaRPr lang="ru-RU" altLang="ru-RU" sz="6000" b="1" smtClean="0">
              <a:solidFill>
                <a:srgbClr val="002060"/>
              </a:solidFill>
              <a:latin typeface="Monotype Corsiva" pitchFamily="66" charset="0"/>
            </a:endParaRPr>
          </a:p>
        </p:txBody>
      </p:sp>
      <p:pic>
        <p:nvPicPr>
          <p:cNvPr id="30724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7813" y="260350"/>
            <a:ext cx="4014787" cy="2676525"/>
          </a:xfrm>
          <a:prstGeom prst="rect">
            <a:avLst/>
          </a:prstGeom>
          <a:ln w="57150">
            <a:solidFill>
              <a:srgbClr val="7030A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6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850" y="3716338"/>
            <a:ext cx="3924300" cy="2616200"/>
          </a:xfrm>
          <a:prstGeom prst="rect">
            <a:avLst/>
          </a:prstGeom>
          <a:ln w="57150">
            <a:solidFill>
              <a:srgbClr val="7030A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279400"/>
            <a:ext cx="4206875" cy="287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50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1050" y="3567113"/>
            <a:ext cx="4275138" cy="291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356646"/>
            <a:ext cx="7020272" cy="394890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420000">
            <a:off x="242888" y="350838"/>
            <a:ext cx="3151187" cy="2101850"/>
          </a:xfrm>
          <a:prstGeom prst="rect">
            <a:avLst/>
          </a:prstGeom>
          <a:ln w="38100" cap="sq">
            <a:solidFill>
              <a:srgbClr val="7030A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9300" y="234950"/>
            <a:ext cx="3063875" cy="2041525"/>
          </a:xfrm>
          <a:prstGeom prst="rect">
            <a:avLst/>
          </a:prstGeom>
          <a:ln w="38100" cap="sq">
            <a:solidFill>
              <a:srgbClr val="7030A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420000">
            <a:off x="301625" y="2789238"/>
            <a:ext cx="3097213" cy="2063750"/>
          </a:xfrm>
          <a:prstGeom prst="rect">
            <a:avLst/>
          </a:prstGeom>
          <a:ln w="38100" cap="sq">
            <a:solidFill>
              <a:srgbClr val="7030A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5061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3313" y="3681413"/>
            <a:ext cx="2006600" cy="3006725"/>
          </a:xfrm>
          <a:prstGeom prst="rect">
            <a:avLst/>
          </a:prstGeom>
          <a:noFill/>
          <a:ln w="38100" cap="sq">
            <a:solidFill>
              <a:srgbClr val="7030A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062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1713" y="371475"/>
            <a:ext cx="2208212" cy="325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063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7275" y="2511425"/>
            <a:ext cx="2841625" cy="1933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064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8225" y="4652963"/>
            <a:ext cx="2846388" cy="1935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065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113" y="5068888"/>
            <a:ext cx="2424112" cy="1652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457200" y="548680"/>
            <a:ext cx="7467600" cy="5577483"/>
          </a:xfrm>
        </p:spPr>
        <p:txBody>
          <a:bodyPr/>
          <a:lstStyle/>
          <a:p>
            <a:pPr marL="36512" indent="0" algn="ctr">
              <a:buNone/>
            </a:pPr>
            <a:r>
              <a:rPr lang="ru-RU" sz="4000" b="1" dirty="0" err="1" smtClean="0">
                <a:solidFill>
                  <a:srgbClr val="7030A0"/>
                </a:solidFill>
                <a:latin typeface="Monotype Corsiva" panose="03010101010201010101" pitchFamily="66" charset="0"/>
              </a:rPr>
              <a:t>Мантуровской</a:t>
            </a:r>
            <a:r>
              <a:rPr lang="ru-RU" sz="4000" b="1" dirty="0" smtClean="0">
                <a:solidFill>
                  <a:srgbClr val="7030A0"/>
                </a:solidFill>
                <a:latin typeface="Monotype Corsiva" panose="03010101010201010101" pitchFamily="66" charset="0"/>
              </a:rPr>
              <a:t> библиотеке 105 лет</a:t>
            </a:r>
            <a:endParaRPr lang="ru-RU" sz="4000" b="1" dirty="0">
              <a:solidFill>
                <a:srgbClr val="7030A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501008"/>
            <a:ext cx="4097337" cy="307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329" y="1412776"/>
            <a:ext cx="4797425" cy="280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9312" y="1124744"/>
            <a:ext cx="6148635" cy="432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725" y="188913"/>
            <a:ext cx="3998913" cy="2665412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8915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4675" y="3613150"/>
            <a:ext cx="2120900" cy="3114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916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9325" y="3576638"/>
            <a:ext cx="2057400" cy="3021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917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55575"/>
            <a:ext cx="4157663" cy="282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918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1788" y="3068638"/>
            <a:ext cx="1916112" cy="2811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919" name="Picture 1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7175" y="2917825"/>
            <a:ext cx="2632075" cy="144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920" name="Picture 1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13" y="2984500"/>
            <a:ext cx="2681287" cy="182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921" name="Picture 1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4822825"/>
            <a:ext cx="2608263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764704"/>
            <a:ext cx="8352928" cy="1152128"/>
          </a:xfrm>
        </p:spPr>
        <p:txBody>
          <a:bodyPr/>
          <a:lstStyle/>
          <a:p>
            <a:r>
              <a:rPr lang="ru-RU" sz="4400" b="1" dirty="0" err="1" smtClean="0">
                <a:solidFill>
                  <a:srgbClr val="7030A0"/>
                </a:solidFill>
                <a:latin typeface="Monotype Corsiva" panose="03010101010201010101" pitchFamily="66" charset="0"/>
              </a:rPr>
              <a:t>Пощуповской</a:t>
            </a:r>
            <a:r>
              <a:rPr lang="ru-RU" sz="4400" b="1" dirty="0" smtClean="0">
                <a:solidFill>
                  <a:srgbClr val="7030A0"/>
                </a:solidFill>
                <a:latin typeface="Monotype Corsiva" panose="03010101010201010101" pitchFamily="66" charset="0"/>
              </a:rPr>
              <a:t>  библиотеке  115 лет</a:t>
            </a:r>
            <a:endParaRPr lang="ru-RU" sz="4400" b="1" dirty="0">
              <a:solidFill>
                <a:srgbClr val="7030A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077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564905"/>
            <a:ext cx="8352928" cy="1224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user\Desktop\КНИГИ\vse-v-biblioteku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3767698"/>
            <a:ext cx="3240361" cy="27601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92696"/>
            <a:ext cx="8075240" cy="504056"/>
          </a:xfrm>
        </p:spPr>
        <p:txBody>
          <a:bodyPr/>
          <a:lstStyle/>
          <a:p>
            <a:pPr algn="ctr"/>
            <a:r>
              <a:rPr lang="ru-RU" sz="4000" b="1" dirty="0" smtClean="0">
                <a:solidFill>
                  <a:srgbClr val="7030A0"/>
                </a:solidFill>
                <a:latin typeface="Arial Narrow" panose="020B0606020202030204" pitchFamily="34" charset="0"/>
              </a:rPr>
              <a:t>Лучшие библиотеки по итогам работы  за 2016 год</a:t>
            </a:r>
            <a:endParaRPr lang="ru-RU" sz="4000" b="1" dirty="0">
              <a:solidFill>
                <a:srgbClr val="7030A0"/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507288" cy="4525963"/>
          </a:xfrm>
        </p:spPr>
        <p:txBody>
          <a:bodyPr/>
          <a:lstStyle/>
          <a:p>
            <a:pPr algn="just">
              <a:buFont typeface="Wingdings" panose="05000000000000000000" pitchFamily="2" charset="2"/>
              <a:buChar char="q"/>
            </a:pPr>
            <a:r>
              <a:rPr lang="ru-RU" sz="2400" dirty="0" err="1" smtClean="0">
                <a:solidFill>
                  <a:srgbClr val="002060"/>
                </a:solidFill>
                <a:latin typeface="Bookman Old Style" panose="02050604050505020204" pitchFamily="18" charset="0"/>
              </a:rPr>
              <a:t>Баграмовская</a:t>
            </a:r>
            <a:r>
              <a:rPr lang="ru-RU" sz="2400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 сельская библиотека –                     зав. Кузнецова Е.Н.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ru-RU" sz="2400" dirty="0" err="1" smtClean="0">
                <a:solidFill>
                  <a:srgbClr val="002060"/>
                </a:solidFill>
                <a:latin typeface="Bookman Old Style" panose="02050604050505020204" pitchFamily="18" charset="0"/>
              </a:rPr>
              <a:t>Батуринская</a:t>
            </a:r>
            <a:r>
              <a:rPr lang="ru-RU" sz="2400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 библиотека нового типа –                  зав. Тихонович С.А.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ru-RU" sz="2400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Городская библиотека при СКЦ –                        зав. </a:t>
            </a:r>
            <a:r>
              <a:rPr lang="ru-RU" sz="2400" dirty="0" err="1" smtClean="0">
                <a:solidFill>
                  <a:srgbClr val="002060"/>
                </a:solidFill>
                <a:latin typeface="Bookman Old Style" panose="02050604050505020204" pitchFamily="18" charset="0"/>
              </a:rPr>
              <a:t>Караева</a:t>
            </a:r>
            <a:r>
              <a:rPr lang="ru-RU" sz="2400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 О.Е.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ru-RU" sz="2400" dirty="0" err="1" smtClean="0">
                <a:solidFill>
                  <a:srgbClr val="002060"/>
                </a:solidFill>
                <a:latin typeface="Bookman Old Style" panose="02050604050505020204" pitchFamily="18" charset="0"/>
              </a:rPr>
              <a:t>Федякинская</a:t>
            </a:r>
            <a:r>
              <a:rPr lang="ru-RU" sz="2400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 сельская библиотека –                  зав. </a:t>
            </a:r>
            <a:r>
              <a:rPr lang="ru-RU" sz="2400" dirty="0" err="1" smtClean="0">
                <a:solidFill>
                  <a:srgbClr val="002060"/>
                </a:solidFill>
                <a:latin typeface="Bookman Old Style" panose="02050604050505020204" pitchFamily="18" charset="0"/>
              </a:rPr>
              <a:t>Артюхина</a:t>
            </a:r>
            <a:r>
              <a:rPr lang="ru-RU" sz="2400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 С.В.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ru-RU" sz="2400" dirty="0" err="1" smtClean="0">
                <a:solidFill>
                  <a:srgbClr val="002060"/>
                </a:solidFill>
                <a:latin typeface="Bookman Old Style" panose="02050604050505020204" pitchFamily="18" charset="0"/>
              </a:rPr>
              <a:t>Новосельская</a:t>
            </a:r>
            <a:r>
              <a:rPr lang="ru-RU" sz="2400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 сельская библиотека –                  зав. </a:t>
            </a:r>
            <a:r>
              <a:rPr lang="ru-RU" sz="2400" dirty="0" err="1" smtClean="0">
                <a:solidFill>
                  <a:srgbClr val="002060"/>
                </a:solidFill>
                <a:latin typeface="Bookman Old Style" panose="02050604050505020204" pitchFamily="18" charset="0"/>
              </a:rPr>
              <a:t>Ромашкина</a:t>
            </a:r>
            <a:r>
              <a:rPr lang="ru-RU" sz="2400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 Т.А.</a:t>
            </a:r>
            <a:endParaRPr lang="ru-RU" sz="2400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509" y="908720"/>
            <a:ext cx="7416824" cy="441100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395536" y="188640"/>
            <a:ext cx="8424936" cy="1152128"/>
          </a:xfrm>
          <a:prstGeom prst="roundRect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softEdge rad="127000"/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</a:rPr>
              <a:t>Финансирование комплектования</a:t>
            </a:r>
            <a:endParaRPr lang="ru-RU" sz="3600" b="1" dirty="0">
              <a:solidFill>
                <a:srgbClr val="C00000"/>
              </a:solidFill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2386637611"/>
              </p:ext>
            </p:extLst>
          </p:nvPr>
        </p:nvGraphicFramePr>
        <p:xfrm>
          <a:off x="1043608" y="1484784"/>
          <a:ext cx="7416824" cy="51845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222032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428604"/>
            <a:ext cx="8229600" cy="5697559"/>
          </a:xfrm>
        </p:spPr>
        <p:txBody>
          <a:bodyPr/>
          <a:lstStyle/>
          <a:p>
            <a:pPr>
              <a:buFont typeface="Wingdings" pitchFamily="2" charset="2"/>
              <a:buChar char="q"/>
            </a:pPr>
            <a:r>
              <a:rPr lang="ru-RU" i="1" dirty="0" smtClean="0">
                <a:solidFill>
                  <a:srgbClr val="C00000"/>
                </a:solidFill>
              </a:rPr>
              <a:t>  </a:t>
            </a:r>
            <a:r>
              <a:rPr lang="ru-RU" b="1" i="1" dirty="0" smtClean="0">
                <a:solidFill>
                  <a:srgbClr val="C00000"/>
                </a:solidFill>
              </a:rPr>
              <a:t>На новые поступления </a:t>
            </a:r>
            <a:r>
              <a:rPr lang="ru-RU" b="1" i="1" dirty="0" smtClean="0">
                <a:solidFill>
                  <a:srgbClr val="C00000"/>
                </a:solidFill>
              </a:rPr>
              <a:t>создаётся </a:t>
            </a:r>
            <a:r>
              <a:rPr lang="ru-RU" b="1" i="1" dirty="0" smtClean="0">
                <a:solidFill>
                  <a:srgbClr val="C00000"/>
                </a:solidFill>
              </a:rPr>
              <a:t>электронный каталог. </a:t>
            </a:r>
          </a:p>
          <a:p>
            <a:pPr>
              <a:buFont typeface="Wingdings" pitchFamily="2" charset="2"/>
              <a:buChar char="q"/>
            </a:pPr>
            <a:r>
              <a:rPr lang="ru-RU" b="1" i="1" dirty="0" smtClean="0">
                <a:solidFill>
                  <a:srgbClr val="C00000"/>
                </a:solidFill>
              </a:rPr>
              <a:t>  На конец </a:t>
            </a:r>
            <a:r>
              <a:rPr lang="ru-RU" b="1" i="1" dirty="0" smtClean="0">
                <a:solidFill>
                  <a:srgbClr val="C00000"/>
                </a:solidFill>
              </a:rPr>
              <a:t>2016 года каталог насчитывал 14 450 записей.</a:t>
            </a:r>
            <a:endParaRPr lang="ru-RU" b="1" i="1" dirty="0" smtClean="0">
              <a:solidFill>
                <a:srgbClr val="C00000"/>
              </a:solidFill>
            </a:endParaRPr>
          </a:p>
          <a:p>
            <a:pPr>
              <a:buNone/>
            </a:pPr>
            <a:endParaRPr lang="ru-RU" dirty="0" smtClean="0"/>
          </a:p>
          <a:p>
            <a:endParaRPr lang="ru-RU" dirty="0"/>
          </a:p>
        </p:txBody>
      </p:sp>
      <p:pic>
        <p:nvPicPr>
          <p:cNvPr id="4" name="Рисунок 3" descr="б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51920" y="3284984"/>
            <a:ext cx="4283968" cy="2570381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2897559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Documents and Settings\Иятта\Рабочий стол\ЭТО СРОЧНО\Новая папка\чернильница.gif"/>
          <p:cNvPicPr>
            <a:picLocks noChangeAspect="1" noChangeArrowheads="1"/>
          </p:cNvPicPr>
          <p:nvPr/>
        </p:nvPicPr>
        <p:blipFill>
          <a:blip r:embed="rId2">
            <a:lum bright="-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50" y="0"/>
            <a:ext cx="882650" cy="173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76672"/>
            <a:ext cx="7296810" cy="5472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C:\Users\user\Desktop\Б-КИ Района в 2016 году\1 Открытие Батурин б-ки\IMG_119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448" y="188640"/>
            <a:ext cx="3142441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user\Desktop\Б-КИ Района в 2016 году\1 Открытие Батурин б-ки\IMG_122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2488" y="332656"/>
            <a:ext cx="4571290" cy="3020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user\Desktop\Б-КИ Района в 2016 году\1 Открытие Батурин б-ки\IMG_122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47" y="3675588"/>
            <a:ext cx="3489842" cy="2306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C:\Users\user\Desktop\Б-КИ Района в 2016 году\1 Открытие Батурин б-ки\IMG_126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2681" y="4437112"/>
            <a:ext cx="2891403" cy="219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 descr="C:\Users\user\Desktop\Б-КИ Района в 2016 году\1 Открытие Батурин б-ки\IMG_132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5226" y="3573014"/>
            <a:ext cx="1894886" cy="2879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title"/>
          </p:nvPr>
        </p:nvSpPr>
        <p:spPr>
          <a:xfrm>
            <a:off x="179388" y="692150"/>
            <a:ext cx="7748587" cy="1296988"/>
          </a:xfrm>
        </p:spPr>
        <p:txBody>
          <a:bodyPr/>
          <a:lstStyle/>
          <a:p>
            <a:pPr algn="ctr"/>
            <a:endParaRPr lang="ru-RU" altLang="ru-RU" sz="6000" b="1" dirty="0" smtClean="0">
              <a:solidFill>
                <a:srgbClr val="002060"/>
              </a:solidFill>
              <a:latin typeface="Monotype Corsiva" pitchFamily="66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332656"/>
            <a:ext cx="4320480" cy="28569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403" y="3501008"/>
            <a:ext cx="4365625" cy="2882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622005"/>
            <a:ext cx="3698964" cy="5472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9816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1">
  <a:themeElements>
    <a:clrScheme name="Другая 21">
      <a:dk1>
        <a:srgbClr val="934B21"/>
      </a:dk1>
      <a:lt1>
        <a:sysClr val="window" lastClr="FFFFFF"/>
      </a:lt1>
      <a:dk2>
        <a:srgbClr val="FFE599"/>
      </a:dk2>
      <a:lt2>
        <a:srgbClr val="FFF3AB"/>
      </a:lt2>
      <a:accent1>
        <a:srgbClr val="53548A"/>
      </a:accent1>
      <a:accent2>
        <a:srgbClr val="438086"/>
      </a:accent2>
      <a:accent3>
        <a:srgbClr val="A04DA3"/>
      </a:accent3>
      <a:accent4>
        <a:srgbClr val="C00000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Техническая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Город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Тема1</Template>
  <TotalTime>1588</TotalTime>
  <Words>294</Words>
  <Application>Microsoft Office PowerPoint</Application>
  <PresentationFormat>Экран (4:3)</PresentationFormat>
  <Paragraphs>72</Paragraphs>
  <Slides>49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49</vt:i4>
      </vt:variant>
    </vt:vector>
  </HeadingPairs>
  <TitlesOfParts>
    <vt:vector size="50" baseType="lpstr">
      <vt:lpstr>Тема1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«Снимается  кино!»</vt:lpstr>
      <vt:lpstr>  </vt:lpstr>
      <vt:lpstr>  </vt:lpstr>
      <vt:lpstr>  </vt:lpstr>
      <vt:lpstr>  </vt:lpstr>
      <vt:lpstr>  </vt:lpstr>
      <vt:lpstr>  </vt:lpstr>
      <vt:lpstr>Поэтический конкурс «Муза – Победе»</vt:lpstr>
      <vt:lpstr>Презентация PowerPoint</vt:lpstr>
      <vt:lpstr>Библиочемпионат  «Её Величество – Книга»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</vt:lpstr>
      <vt:lpstr>Презентация PowerPoint</vt:lpstr>
      <vt:lpstr>Презентация PowerPoint</vt:lpstr>
      <vt:lpstr> </vt:lpstr>
      <vt:lpstr>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Пощуповской  библиотеке  115 лет</vt:lpstr>
      <vt:lpstr>Лучшие библиотеки по итогам работы  за 2016 год</vt:lpstr>
      <vt:lpstr>Презентация PowerPoint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130</cp:revision>
  <dcterms:created xsi:type="dcterms:W3CDTF">2012-08-17T15:16:29Z</dcterms:created>
  <dcterms:modified xsi:type="dcterms:W3CDTF">2017-03-11T09:33:57Z</dcterms:modified>
</cp:coreProperties>
</file>