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4"/>
  </p:notesMasterIdLst>
  <p:sldIdLst>
    <p:sldId id="259" r:id="rId3"/>
    <p:sldId id="363" r:id="rId4"/>
    <p:sldId id="305" r:id="rId5"/>
    <p:sldId id="357" r:id="rId6"/>
    <p:sldId id="358" r:id="rId7"/>
    <p:sldId id="332" r:id="rId8"/>
    <p:sldId id="329" r:id="rId9"/>
    <p:sldId id="331" r:id="rId10"/>
    <p:sldId id="345" r:id="rId11"/>
    <p:sldId id="359" r:id="rId12"/>
    <p:sldId id="356" r:id="rId13"/>
    <p:sldId id="349" r:id="rId14"/>
    <p:sldId id="319" r:id="rId15"/>
    <p:sldId id="333" r:id="rId16"/>
    <p:sldId id="336" r:id="rId17"/>
    <p:sldId id="338" r:id="rId18"/>
    <p:sldId id="339" r:id="rId19"/>
    <p:sldId id="341" r:id="rId20"/>
    <p:sldId id="351" r:id="rId21"/>
    <p:sldId id="360" r:id="rId22"/>
    <p:sldId id="350" r:id="rId23"/>
    <p:sldId id="343" r:id="rId24"/>
    <p:sldId id="361" r:id="rId25"/>
    <p:sldId id="346" r:id="rId26"/>
    <p:sldId id="347" r:id="rId27"/>
    <p:sldId id="352" r:id="rId28"/>
    <p:sldId id="353" r:id="rId29"/>
    <p:sldId id="354" r:id="rId30"/>
    <p:sldId id="344" r:id="rId31"/>
    <p:sldId id="355" r:id="rId32"/>
    <p:sldId id="362" r:id="rId33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80000"/>
    <a:srgbClr val="9A0000"/>
    <a:srgbClr val="CC3300"/>
    <a:srgbClr val="FF9900"/>
    <a:srgbClr val="7F7F7F"/>
    <a:srgbClr val="FC9E18"/>
    <a:srgbClr val="00CC99"/>
    <a:srgbClr val="FF4D15"/>
    <a:srgbClr val="2575A6"/>
    <a:srgbClr val="DE49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33" autoAdjust="0"/>
    <p:restoredTop sz="94660"/>
  </p:normalViewPr>
  <p:slideViewPr>
    <p:cSldViewPr>
      <p:cViewPr varScale="1">
        <p:scale>
          <a:sx n="91" d="100"/>
          <a:sy n="91" d="100"/>
        </p:scale>
        <p:origin x="792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EDBC4F-FB5A-466D-8919-3883DCB132EC}" type="datetimeFigureOut">
              <a:rPr lang="ru-RU" smtClean="0"/>
              <a:pPr/>
              <a:t>17.03.2017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BFDA97-DC65-4B93-9A05-DBB6D63FE3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0281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FDA97-DC65-4B93-9A05-DBB6D63FE345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12208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FDA97-DC65-4B93-9A05-DBB6D63FE345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4737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FDA97-DC65-4B93-9A05-DBB6D63FE345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4737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FDA97-DC65-4B93-9A05-DBB6D63FE345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4737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FDA97-DC65-4B93-9A05-DBB6D63FE345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4737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FDA97-DC65-4B93-9A05-DBB6D63FE345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4737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FDA97-DC65-4B93-9A05-DBB6D63FE345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4737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FDA97-DC65-4B93-9A05-DBB6D63FE345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4737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FDA97-DC65-4B93-9A05-DBB6D63FE345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4737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FDA97-DC65-4B93-9A05-DBB6D63FE345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4737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FDA97-DC65-4B93-9A05-DBB6D63FE345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4737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FDA97-DC65-4B93-9A05-DBB6D63FE345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4737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FDA97-DC65-4B93-9A05-DBB6D63FE345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4737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FDA97-DC65-4B93-9A05-DBB6D63FE345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4737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FDA97-DC65-4B93-9A05-DBB6D63FE345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47375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FDA97-DC65-4B93-9A05-DBB6D63FE345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47375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FDA97-DC65-4B93-9A05-DBB6D63FE345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47375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FDA97-DC65-4B93-9A05-DBB6D63FE345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47375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FDA97-DC65-4B93-9A05-DBB6D63FE345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47375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FDA97-DC65-4B93-9A05-DBB6D63FE345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47375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FDA97-DC65-4B93-9A05-DBB6D63FE345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47375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FDA97-DC65-4B93-9A05-DBB6D63FE345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4737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FDA97-DC65-4B93-9A05-DBB6D63FE345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47375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FDA97-DC65-4B93-9A05-DBB6D63FE345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68804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FDA97-DC65-4B93-9A05-DBB6D63FE345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4737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FDA97-DC65-4B93-9A05-DBB6D63FE345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4737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FDA97-DC65-4B93-9A05-DBB6D63FE345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4737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FDA97-DC65-4B93-9A05-DBB6D63FE345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4737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FDA97-DC65-4B93-9A05-DBB6D63FE345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4737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FDA97-DC65-4B93-9A05-DBB6D63FE345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473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34C0-F804-45F8-A819-963A563084E0}" type="datetimeFigureOut">
              <a:rPr lang="ru-RU" smtClean="0"/>
              <a:pPr/>
              <a:t>17.03.2017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3850E-0553-4C82-A2DF-71CC02EF66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2711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34C0-F804-45F8-A819-963A563084E0}" type="datetimeFigureOut">
              <a:rPr lang="ru-RU" smtClean="0"/>
              <a:pPr/>
              <a:t>17.03.2017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3850E-0553-4C82-A2DF-71CC02EF66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8330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34C0-F804-45F8-A819-963A563084E0}" type="datetimeFigureOut">
              <a:rPr lang="ru-RU" smtClean="0"/>
              <a:pPr/>
              <a:t>17.03.2017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3850E-0553-4C82-A2DF-71CC02EF66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22240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8539D-A494-4DB5-A2E0-8CE46AF0F9FA}" type="datetimeFigureOut">
              <a:rPr lang="ru-RU" smtClean="0"/>
              <a:pPr/>
              <a:t>17.03.2017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4444-2C09-43E1-9E13-F6216ACFB0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86518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8539D-A494-4DB5-A2E0-8CE46AF0F9FA}" type="datetimeFigureOut">
              <a:rPr lang="ru-RU" smtClean="0"/>
              <a:pPr/>
              <a:t>17.03.2017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4444-2C09-43E1-9E13-F6216ACFB0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4224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8539D-A494-4DB5-A2E0-8CE46AF0F9FA}" type="datetimeFigureOut">
              <a:rPr lang="ru-RU" smtClean="0"/>
              <a:pPr/>
              <a:t>17.03.2017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4444-2C09-43E1-9E13-F6216ACFB0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42221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8539D-A494-4DB5-A2E0-8CE46AF0F9FA}" type="datetimeFigureOut">
              <a:rPr lang="ru-RU" smtClean="0"/>
              <a:pPr/>
              <a:t>17.03.2017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4444-2C09-43E1-9E13-F6216ACFB0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16239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8539D-A494-4DB5-A2E0-8CE46AF0F9FA}" type="datetimeFigureOut">
              <a:rPr lang="ru-RU" smtClean="0"/>
              <a:pPr/>
              <a:t>17.03.2017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4444-2C09-43E1-9E13-F6216ACFB0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92445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8539D-A494-4DB5-A2E0-8CE46AF0F9FA}" type="datetimeFigureOut">
              <a:rPr lang="ru-RU" smtClean="0"/>
              <a:pPr/>
              <a:t>17.03.2017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4444-2C09-43E1-9E13-F6216ACFB0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14470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8539D-A494-4DB5-A2E0-8CE46AF0F9FA}" type="datetimeFigureOut">
              <a:rPr lang="ru-RU" smtClean="0"/>
              <a:pPr/>
              <a:t>17.03.2017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4444-2C09-43E1-9E13-F6216ACFB0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9907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8539D-A494-4DB5-A2E0-8CE46AF0F9FA}" type="datetimeFigureOut">
              <a:rPr lang="ru-RU" smtClean="0"/>
              <a:pPr/>
              <a:t>17.03.2017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4444-2C09-43E1-9E13-F6216ACFB0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4365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34C0-F804-45F8-A819-963A563084E0}" type="datetimeFigureOut">
              <a:rPr lang="ru-RU" smtClean="0"/>
              <a:pPr/>
              <a:t>17.03.2017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3850E-0553-4C82-A2DF-71CC02EF66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01781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8539D-A494-4DB5-A2E0-8CE46AF0F9FA}" type="datetimeFigureOut">
              <a:rPr lang="ru-RU" smtClean="0"/>
              <a:pPr/>
              <a:t>17.03.2017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4444-2C09-43E1-9E13-F6216ACFB0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34686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8539D-A494-4DB5-A2E0-8CE46AF0F9FA}" type="datetimeFigureOut">
              <a:rPr lang="ru-RU" smtClean="0"/>
              <a:pPr/>
              <a:t>17.03.2017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4444-2C09-43E1-9E13-F6216ACFB0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64229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8539D-A494-4DB5-A2E0-8CE46AF0F9FA}" type="datetimeFigureOut">
              <a:rPr lang="ru-RU" smtClean="0"/>
              <a:pPr/>
              <a:t>17.03.2017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4444-2C09-43E1-9E13-F6216ACFB0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6550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34C0-F804-45F8-A819-963A563084E0}" type="datetimeFigureOut">
              <a:rPr lang="ru-RU" smtClean="0"/>
              <a:pPr/>
              <a:t>17.03.2017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3850E-0553-4C82-A2DF-71CC02EF66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725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34C0-F804-45F8-A819-963A563084E0}" type="datetimeFigureOut">
              <a:rPr lang="ru-RU" smtClean="0"/>
              <a:pPr/>
              <a:t>17.03.2017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3850E-0553-4C82-A2DF-71CC02EF66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3763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34C0-F804-45F8-A819-963A563084E0}" type="datetimeFigureOut">
              <a:rPr lang="ru-RU" smtClean="0"/>
              <a:pPr/>
              <a:t>17.03.2017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3850E-0553-4C82-A2DF-71CC02EF66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0795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34C0-F804-45F8-A819-963A563084E0}" type="datetimeFigureOut">
              <a:rPr lang="ru-RU" smtClean="0"/>
              <a:pPr/>
              <a:t>17.03.2017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3850E-0553-4C82-A2DF-71CC02EF66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4970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34C0-F804-45F8-A819-963A563084E0}" type="datetimeFigureOut">
              <a:rPr lang="ru-RU" smtClean="0"/>
              <a:pPr/>
              <a:t>17.03.2017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3850E-0553-4C82-A2DF-71CC02EF66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1543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34C0-F804-45F8-A819-963A563084E0}" type="datetimeFigureOut">
              <a:rPr lang="ru-RU" smtClean="0"/>
              <a:pPr/>
              <a:t>17.03.2017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3850E-0553-4C82-A2DF-71CC02EF66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5757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34C0-F804-45F8-A819-963A563084E0}" type="datetimeFigureOut">
              <a:rPr lang="ru-RU" smtClean="0"/>
              <a:pPr/>
              <a:t>17.03.2017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3850E-0553-4C82-A2DF-71CC02EF66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7456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934C0-F804-45F8-A819-963A563084E0}" type="datetimeFigureOut">
              <a:rPr lang="ru-RU" smtClean="0"/>
              <a:pPr/>
              <a:t>17.03.2017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F3850E-0553-4C82-A2DF-71CC02EF66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7087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08539D-A494-4DB5-A2E0-8CE46AF0F9FA}" type="datetimeFigureOut">
              <a:rPr lang="ru-RU" smtClean="0"/>
              <a:pPr/>
              <a:t>17.03.2017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94444-2C09-43E1-9E13-F6216ACFB0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4827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5164038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9A0000"/>
                </a:solidFill>
                <a:latin typeface="Times New Roman" pitchFamily="18" charset="0"/>
                <a:cs typeface="Times New Roman" pitchFamily="18" charset="0"/>
              </a:rPr>
              <a:t>Участие библиотек</a:t>
            </a:r>
          </a:p>
          <a:p>
            <a:pPr algn="ctr"/>
            <a:r>
              <a:rPr lang="ru-RU" sz="3600" b="1" dirty="0" smtClean="0">
                <a:solidFill>
                  <a:srgbClr val="9A0000"/>
                </a:solidFill>
                <a:latin typeface="Times New Roman" pitchFamily="18" charset="0"/>
                <a:cs typeface="Times New Roman" pitchFamily="18" charset="0"/>
              </a:rPr>
              <a:t>в формировании экономического и культурного потенциала региона</a:t>
            </a:r>
          </a:p>
          <a:p>
            <a:pPr algn="ctr"/>
            <a:endParaRPr lang="ru-RU" sz="3600" b="1" dirty="0" smtClean="0">
              <a:solidFill>
                <a:srgbClr val="9A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dirty="0">
              <a:solidFill>
                <a:srgbClr val="9A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3363838"/>
            <a:ext cx="9144000" cy="1584176"/>
          </a:xfrm>
          <a:prstGeom prst="rect">
            <a:avLst/>
          </a:prstGeom>
          <a:solidFill>
            <a:srgbClr val="9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3579862"/>
            <a:ext cx="9144000" cy="929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400" dirty="0" smtClean="0">
                <a:solidFill>
                  <a:schemeClr val="bg1"/>
                </a:solidFill>
                <a:latin typeface="Cambria" panose="02040503050406030204" pitchFamily="18" charset="0"/>
                <a:ea typeface="Gungsuh" panose="02030600000101010101" pitchFamily="18" charset="-127"/>
              </a:rPr>
              <a:t>Наталья Николаевна Гришина, </a:t>
            </a:r>
          </a:p>
          <a:p>
            <a:pPr algn="ctr">
              <a:lnSpc>
                <a:spcPct val="80000"/>
              </a:lnSpc>
            </a:pPr>
            <a:endParaRPr lang="ru-RU" sz="800" dirty="0">
              <a:solidFill>
                <a:schemeClr val="bg1"/>
              </a:solidFill>
              <a:latin typeface="Cambria" panose="02040503050406030204" pitchFamily="18" charset="0"/>
              <a:ea typeface="Gungsuh" panose="02030600000101010101" pitchFamily="18" charset="-127"/>
            </a:endParaRPr>
          </a:p>
          <a:p>
            <a:pPr algn="ctr">
              <a:lnSpc>
                <a:spcPct val="80000"/>
              </a:lnSpc>
            </a:pPr>
            <a:r>
              <a:rPr lang="ru-RU" sz="1200" dirty="0" smtClean="0">
                <a:solidFill>
                  <a:schemeClr val="bg1"/>
                </a:solidFill>
                <a:latin typeface="Cambria" panose="02040503050406030204" pitchFamily="18" charset="0"/>
                <a:ea typeface="Gungsuh" panose="02030600000101010101" pitchFamily="18" charset="-127"/>
              </a:rPr>
              <a:t>директор </a:t>
            </a:r>
            <a:endParaRPr lang="en-US" sz="1200" dirty="0" smtClean="0">
              <a:solidFill>
                <a:schemeClr val="bg1"/>
              </a:solidFill>
              <a:latin typeface="Cambria" panose="02040503050406030204" pitchFamily="18" charset="0"/>
              <a:ea typeface="Gungsuh" panose="02030600000101010101" pitchFamily="18" charset="-127"/>
            </a:endParaRPr>
          </a:p>
          <a:p>
            <a:pPr algn="ctr">
              <a:lnSpc>
                <a:spcPct val="80000"/>
              </a:lnSpc>
            </a:pPr>
            <a:r>
              <a:rPr lang="ru-RU" sz="1200" dirty="0" smtClean="0">
                <a:solidFill>
                  <a:schemeClr val="bg1"/>
                </a:solidFill>
                <a:latin typeface="Cambria" panose="02040503050406030204" pitchFamily="18" charset="0"/>
                <a:ea typeface="Gungsuh" panose="02030600000101010101" pitchFamily="18" charset="-127"/>
              </a:rPr>
              <a:t>Рязанской областной универсальной научной библиотеки имени Горького,</a:t>
            </a:r>
          </a:p>
          <a:p>
            <a:pPr algn="ctr">
              <a:lnSpc>
                <a:spcPct val="80000"/>
              </a:lnSpc>
            </a:pPr>
            <a:r>
              <a:rPr lang="ru-RU" sz="1200" dirty="0" smtClean="0">
                <a:solidFill>
                  <a:schemeClr val="bg1"/>
                </a:solidFill>
                <a:latin typeface="Cambria" panose="02040503050406030204" pitchFamily="18" charset="0"/>
                <a:ea typeface="Gungsuh" panose="02030600000101010101" pitchFamily="18" charset="-127"/>
              </a:rPr>
              <a:t>секретарь Общественной палаты Рязанской области, кандидат психологических наук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7092280" y="4776816"/>
            <a:ext cx="1944216" cy="2946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7020272" y="4683694"/>
            <a:ext cx="2088232" cy="38779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200" cap="all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Gungsuh" panose="02030600000101010101" pitchFamily="18" charset="-127"/>
              </a:rPr>
              <a:t>г. Рязань</a:t>
            </a:r>
            <a:endParaRPr lang="en-US" sz="1200" cap="all" dirty="0" smtClean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  <a:ea typeface="Gungsuh" panose="02030600000101010101" pitchFamily="18" charset="-127"/>
            </a:endParaRPr>
          </a:p>
          <a:p>
            <a:pPr algn="ctr">
              <a:lnSpc>
                <a:spcPct val="80000"/>
              </a:lnSpc>
            </a:pPr>
            <a:r>
              <a:rPr lang="ru-RU" sz="1200" cap="all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Gungsuh" panose="02030600000101010101" pitchFamily="18" charset="-127"/>
              </a:rPr>
              <a:t>16 </a:t>
            </a:r>
            <a:r>
              <a:rPr lang="ru-RU" sz="1200" cap="all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Gungsuh" panose="02030600000101010101" pitchFamily="18" charset="-127"/>
              </a:rPr>
              <a:t> </a:t>
            </a:r>
            <a:r>
              <a:rPr lang="ru-RU" sz="1200" cap="all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Gungsuh" panose="02030600000101010101" pitchFamily="18" charset="-127"/>
              </a:rPr>
              <a:t>МАРТА 2017 года</a:t>
            </a:r>
            <a:endParaRPr lang="ru-RU" sz="1200" cap="all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1" name="Рисунок 10" descr="Логотип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142858"/>
            <a:ext cx="227012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7"/>
          <p:cNvSpPr txBox="1"/>
          <p:nvPr/>
        </p:nvSpPr>
        <p:spPr>
          <a:xfrm>
            <a:off x="357158" y="339708"/>
            <a:ext cx="85725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РЯЗАНСКАЯ ОБЛАСТНАЯ УНИВЕРСАЛЬНАЯ НАУЧНАЯ БИБЛИОТЕКА ИМЕНИ ГОРЬКОГО</a:t>
            </a:r>
            <a:endParaRPr lang="ru-RU" sz="16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22192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8388424" y="3337972"/>
            <a:ext cx="755576" cy="1584176"/>
          </a:xfrm>
          <a:prstGeom prst="rect">
            <a:avLst/>
          </a:prstGeom>
          <a:solidFill>
            <a:srgbClr val="9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7092280" y="4776816"/>
            <a:ext cx="1944216" cy="2946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3328098"/>
            <a:ext cx="755576" cy="1584176"/>
          </a:xfrm>
          <a:prstGeom prst="rect">
            <a:avLst/>
          </a:prstGeom>
          <a:solidFill>
            <a:srgbClr val="9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77788" y="500048"/>
            <a:ext cx="755179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400" b="1" dirty="0" smtClean="0">
              <a:solidFill>
                <a:srgbClr val="9A0000"/>
              </a:solidFill>
              <a:latin typeface="Cambria" panose="02040503050406030204" pitchFamily="18" charset="0"/>
            </a:endParaRPr>
          </a:p>
          <a:p>
            <a:r>
              <a:rPr lang="ru-RU" sz="4400" b="1" dirty="0" smtClean="0">
                <a:solidFill>
                  <a:srgbClr val="9A0000"/>
                </a:solidFill>
                <a:latin typeface="Cambria" panose="02040503050406030204" pitchFamily="18" charset="0"/>
              </a:rPr>
              <a:t>  </a:t>
            </a:r>
            <a:endParaRPr lang="ru-RU" sz="4400" b="1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092280" y="4572014"/>
            <a:ext cx="1944216" cy="38779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800" cap="all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Gungsuh" panose="02030600000101010101" pitchFamily="18" charset="-127"/>
              </a:rPr>
              <a:t>г. Рязань</a:t>
            </a:r>
          </a:p>
          <a:p>
            <a:pPr algn="ctr">
              <a:lnSpc>
                <a:spcPct val="80000"/>
              </a:lnSpc>
            </a:pPr>
            <a:endParaRPr lang="en-US" sz="800" cap="all" dirty="0" smtClean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  <a:ea typeface="Gungsuh" panose="02030600000101010101" pitchFamily="18" charset="-127"/>
            </a:endParaRPr>
          </a:p>
          <a:p>
            <a:pPr algn="ctr">
              <a:lnSpc>
                <a:spcPct val="80000"/>
              </a:lnSpc>
            </a:pPr>
            <a:r>
              <a:rPr lang="ru-RU" sz="800" cap="all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Gungsuh" panose="02030600000101010101" pitchFamily="18" charset="-127"/>
              </a:rPr>
              <a:t>16 марта 2017 года</a:t>
            </a:r>
            <a:endParaRPr lang="ru-RU" sz="1100" cap="all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" name="Рисунок 9" descr="Логотип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0"/>
            <a:ext cx="453112" cy="785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956" y="69059"/>
            <a:ext cx="6773863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Рисунок 10"/>
          <p:cNvPicPr/>
          <p:nvPr/>
        </p:nvPicPr>
        <p:blipFill>
          <a:blip r:embed="rId5"/>
          <a:srcRect l="15561" t="8696" r="18632" b="4783"/>
          <a:stretch>
            <a:fillRect/>
          </a:stretch>
        </p:blipFill>
        <p:spPr bwMode="auto">
          <a:xfrm>
            <a:off x="1071538" y="500048"/>
            <a:ext cx="5715040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1517201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8388424" y="3337972"/>
            <a:ext cx="755576" cy="1584176"/>
          </a:xfrm>
          <a:prstGeom prst="rect">
            <a:avLst/>
          </a:prstGeom>
          <a:solidFill>
            <a:srgbClr val="9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7092280" y="4776816"/>
            <a:ext cx="1944216" cy="2946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3328098"/>
            <a:ext cx="755576" cy="1584176"/>
          </a:xfrm>
          <a:prstGeom prst="rect">
            <a:avLst/>
          </a:prstGeom>
          <a:solidFill>
            <a:srgbClr val="9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77788" y="500048"/>
            <a:ext cx="755179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400" b="1" dirty="0" smtClean="0">
              <a:solidFill>
                <a:srgbClr val="9A0000"/>
              </a:solidFill>
              <a:latin typeface="Cambria" panose="02040503050406030204" pitchFamily="18" charset="0"/>
            </a:endParaRPr>
          </a:p>
          <a:p>
            <a:r>
              <a:rPr lang="ru-RU" sz="4400" b="1" dirty="0" smtClean="0">
                <a:solidFill>
                  <a:srgbClr val="9A0000"/>
                </a:solidFill>
                <a:latin typeface="Cambria" panose="02040503050406030204" pitchFamily="18" charset="0"/>
              </a:rPr>
              <a:t>  </a:t>
            </a:r>
            <a:r>
              <a:rPr lang="ru-RU" sz="4400" b="1" dirty="0" smtClean="0">
                <a:solidFill>
                  <a:srgbClr val="680000"/>
                </a:solidFill>
                <a:latin typeface="Cambria" panose="02040503050406030204" pitchFamily="18" charset="0"/>
              </a:rPr>
              <a:t>Сеть </a:t>
            </a:r>
            <a:r>
              <a:rPr lang="ru-RU" sz="4400" b="1" dirty="0">
                <a:solidFill>
                  <a:srgbClr val="680000"/>
                </a:solidFill>
                <a:latin typeface="Cambria" panose="02040503050406030204" pitchFamily="18" charset="0"/>
              </a:rPr>
              <a:t>– </a:t>
            </a:r>
            <a:r>
              <a:rPr lang="ru-RU" sz="4400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632</a:t>
            </a:r>
          </a:p>
          <a:p>
            <a:pPr algn="ctr"/>
            <a:r>
              <a:rPr lang="ru-RU" sz="4400" b="1" dirty="0">
                <a:solidFill>
                  <a:srgbClr val="680000"/>
                </a:solidFill>
                <a:latin typeface="Cambria" panose="02040503050406030204" pitchFamily="18" charset="0"/>
              </a:rPr>
              <a:t> Пользователи – </a:t>
            </a:r>
            <a:r>
              <a:rPr lang="ru-RU" sz="4400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479,2 тыс. 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7092280" y="4572014"/>
            <a:ext cx="1944216" cy="38779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800" cap="all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Gungsuh" panose="02030600000101010101" pitchFamily="18" charset="-127"/>
              </a:rPr>
              <a:t>г. Рязань</a:t>
            </a:r>
          </a:p>
          <a:p>
            <a:pPr algn="ctr">
              <a:lnSpc>
                <a:spcPct val="80000"/>
              </a:lnSpc>
            </a:pPr>
            <a:endParaRPr lang="en-US" sz="800" cap="all" dirty="0" smtClean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  <a:ea typeface="Gungsuh" panose="02030600000101010101" pitchFamily="18" charset="-127"/>
            </a:endParaRPr>
          </a:p>
          <a:p>
            <a:pPr algn="ctr">
              <a:lnSpc>
                <a:spcPct val="80000"/>
              </a:lnSpc>
            </a:pPr>
            <a:r>
              <a:rPr lang="ru-RU" sz="800" cap="all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Gungsuh" panose="02030600000101010101" pitchFamily="18" charset="-127"/>
              </a:rPr>
              <a:t>16 марта 2017 года</a:t>
            </a:r>
            <a:endParaRPr lang="ru-RU" sz="1100" cap="all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" name="Рисунок 9" descr="Логотип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0"/>
            <a:ext cx="453112" cy="785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956" y="69059"/>
            <a:ext cx="6773863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517201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8388424" y="3337972"/>
            <a:ext cx="755576" cy="1584176"/>
          </a:xfrm>
          <a:prstGeom prst="rect">
            <a:avLst/>
          </a:prstGeom>
          <a:solidFill>
            <a:srgbClr val="9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7092280" y="4776816"/>
            <a:ext cx="1944216" cy="2946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3328098"/>
            <a:ext cx="755576" cy="1584176"/>
          </a:xfrm>
          <a:prstGeom prst="rect">
            <a:avLst/>
          </a:prstGeom>
          <a:solidFill>
            <a:srgbClr val="9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11560" y="843558"/>
            <a:ext cx="806489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680000"/>
                </a:solidFill>
                <a:latin typeface="Cambria" panose="02040503050406030204" pitchFamily="18" charset="0"/>
              </a:rPr>
              <a:t>Процент охвата населения библиотечным обслуживанием: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42,4 %</a:t>
            </a:r>
          </a:p>
          <a:p>
            <a:endParaRPr lang="ru-RU" sz="2800" b="1" dirty="0">
              <a:solidFill>
                <a:srgbClr val="680000"/>
              </a:solidFill>
              <a:latin typeface="Cambria" panose="02040503050406030204" pitchFamily="18" charset="0"/>
            </a:endParaRPr>
          </a:p>
          <a:p>
            <a:r>
              <a:rPr lang="ru-RU" sz="2800" b="1" dirty="0">
                <a:solidFill>
                  <a:srgbClr val="680000"/>
                </a:solidFill>
                <a:latin typeface="Cambria" panose="02040503050406030204" pitchFamily="18" charset="0"/>
              </a:rPr>
              <a:t>Число посещений и обращений –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5 339,8 тыс.</a:t>
            </a:r>
          </a:p>
          <a:p>
            <a:r>
              <a:rPr lang="ru-RU" sz="2800" b="1" dirty="0">
                <a:solidFill>
                  <a:srgbClr val="680000"/>
                </a:solidFill>
                <a:latin typeface="Cambria" panose="02040503050406030204" pitchFamily="18" charset="0"/>
              </a:rPr>
              <a:t>в </a:t>
            </a:r>
            <a:r>
              <a:rPr lang="ru-RU" sz="2800" b="1" dirty="0" err="1">
                <a:solidFill>
                  <a:srgbClr val="680000"/>
                </a:solidFill>
                <a:latin typeface="Cambria" panose="02040503050406030204" pitchFamily="18" charset="0"/>
              </a:rPr>
              <a:t>т.ч</a:t>
            </a:r>
            <a:r>
              <a:rPr lang="ru-RU" sz="2800" b="1" dirty="0">
                <a:solidFill>
                  <a:srgbClr val="680000"/>
                </a:solidFill>
                <a:latin typeface="Cambria" panose="02040503050406030204" pitchFamily="18" charset="0"/>
              </a:rPr>
              <a:t>. массовых мероприятий –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720,1 тыс.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7092280" y="4572014"/>
            <a:ext cx="1944216" cy="38779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800" cap="all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Gungsuh" panose="02030600000101010101" pitchFamily="18" charset="-127"/>
              </a:rPr>
              <a:t>г. Рязань</a:t>
            </a:r>
          </a:p>
          <a:p>
            <a:pPr algn="ctr">
              <a:lnSpc>
                <a:spcPct val="80000"/>
              </a:lnSpc>
            </a:pPr>
            <a:endParaRPr lang="en-US" sz="800" cap="all" dirty="0" smtClean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  <a:ea typeface="Gungsuh" panose="02030600000101010101" pitchFamily="18" charset="-127"/>
            </a:endParaRPr>
          </a:p>
          <a:p>
            <a:pPr algn="ctr">
              <a:lnSpc>
                <a:spcPct val="80000"/>
              </a:lnSpc>
            </a:pPr>
            <a:r>
              <a:rPr lang="ru-RU" sz="800" cap="all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Gungsuh" panose="02030600000101010101" pitchFamily="18" charset="-127"/>
              </a:rPr>
              <a:t>24 января 2017 года</a:t>
            </a:r>
            <a:endParaRPr lang="ru-RU" sz="1100" cap="all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424" y="195486"/>
            <a:ext cx="6773863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328960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8388424" y="3337972"/>
            <a:ext cx="755576" cy="1584176"/>
          </a:xfrm>
          <a:prstGeom prst="rect">
            <a:avLst/>
          </a:prstGeom>
          <a:solidFill>
            <a:srgbClr val="9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7092280" y="4776816"/>
            <a:ext cx="1944216" cy="2946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3328098"/>
            <a:ext cx="755576" cy="1584176"/>
          </a:xfrm>
          <a:prstGeom prst="rect">
            <a:avLst/>
          </a:prstGeom>
          <a:solidFill>
            <a:srgbClr val="9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9592" y="2071684"/>
            <a:ext cx="7379344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ru-RU" sz="4000" b="1" dirty="0" smtClean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092280" y="4572014"/>
            <a:ext cx="1944216" cy="38779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800" cap="all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Gungsuh" panose="02030600000101010101" pitchFamily="18" charset="-127"/>
              </a:rPr>
              <a:t>г. Рязань</a:t>
            </a:r>
          </a:p>
          <a:p>
            <a:pPr algn="ctr">
              <a:lnSpc>
                <a:spcPct val="80000"/>
              </a:lnSpc>
            </a:pPr>
            <a:endParaRPr lang="en-US" sz="800" cap="all" dirty="0" smtClean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  <a:ea typeface="Gungsuh" panose="02030600000101010101" pitchFamily="18" charset="-127"/>
            </a:endParaRPr>
          </a:p>
          <a:p>
            <a:pPr algn="ctr">
              <a:lnSpc>
                <a:spcPct val="80000"/>
              </a:lnSpc>
            </a:pPr>
            <a:r>
              <a:rPr lang="ru-RU" sz="800" cap="all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Gungsuh" panose="02030600000101010101" pitchFamily="18" charset="-127"/>
              </a:rPr>
              <a:t>24 января 2017 года</a:t>
            </a:r>
            <a:endParaRPr lang="ru-RU" sz="1100" cap="all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" name="Рисунок 9" descr="Логотип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0"/>
            <a:ext cx="453112" cy="785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142844" y="371561"/>
            <a:ext cx="8821644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680000"/>
                </a:solidFill>
                <a:latin typeface="Cambria" panose="02040503050406030204" pitchFamily="18" charset="0"/>
              </a:rPr>
              <a:t>Число </a:t>
            </a:r>
            <a:r>
              <a:rPr lang="ru-RU" sz="2800" b="1" dirty="0">
                <a:solidFill>
                  <a:srgbClr val="680000"/>
                </a:solidFill>
                <a:latin typeface="Cambria" panose="02040503050406030204" pitchFamily="18" charset="0"/>
              </a:rPr>
              <a:t>библиотечных </a:t>
            </a:r>
            <a:r>
              <a:rPr lang="ru-RU" sz="2800" b="1" dirty="0" smtClean="0">
                <a:solidFill>
                  <a:srgbClr val="680000"/>
                </a:solidFill>
                <a:latin typeface="Cambria" panose="02040503050406030204" pitchFamily="18" charset="0"/>
              </a:rPr>
              <a:t>пунктов –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253</a:t>
            </a:r>
          </a:p>
          <a:p>
            <a:r>
              <a:rPr lang="ru-RU" sz="2800" b="1" dirty="0">
                <a:solidFill>
                  <a:srgbClr val="680000"/>
                </a:solidFill>
                <a:latin typeface="Cambria" panose="02040503050406030204" pitchFamily="18" charset="0"/>
              </a:rPr>
              <a:t> </a:t>
            </a:r>
            <a:endParaRPr lang="ru-RU" sz="2800" b="1" dirty="0" smtClean="0">
              <a:solidFill>
                <a:srgbClr val="680000"/>
              </a:solidFill>
              <a:latin typeface="Cambria" panose="02040503050406030204" pitchFamily="18" charset="0"/>
            </a:endParaRPr>
          </a:p>
          <a:p>
            <a:r>
              <a:rPr lang="ru-RU" sz="2800" b="1" dirty="0" smtClean="0">
                <a:solidFill>
                  <a:srgbClr val="680000"/>
                </a:solidFill>
                <a:latin typeface="Cambria" panose="02040503050406030204" pitchFamily="18" charset="0"/>
              </a:rPr>
              <a:t>Расходы </a:t>
            </a:r>
            <a:r>
              <a:rPr lang="ru-RU" sz="2800" b="1" dirty="0">
                <a:solidFill>
                  <a:srgbClr val="680000"/>
                </a:solidFill>
                <a:latin typeface="Cambria" panose="02040503050406030204" pitchFamily="18" charset="0"/>
              </a:rPr>
              <a:t>на комплектование </a:t>
            </a:r>
            <a:endParaRPr lang="ru-RU" sz="2800" b="1" dirty="0" smtClean="0">
              <a:solidFill>
                <a:srgbClr val="680000"/>
              </a:solidFill>
              <a:latin typeface="Cambria" panose="02040503050406030204" pitchFamily="18" charset="0"/>
            </a:endParaRPr>
          </a:p>
          <a:p>
            <a:r>
              <a:rPr lang="ru-RU" sz="2800" b="1" dirty="0" smtClean="0">
                <a:solidFill>
                  <a:srgbClr val="680000"/>
                </a:solidFill>
                <a:latin typeface="Cambria" panose="02040503050406030204" pitchFamily="18" charset="0"/>
              </a:rPr>
              <a:t> на </a:t>
            </a:r>
            <a:r>
              <a:rPr lang="ru-RU" sz="2800" b="1" dirty="0">
                <a:solidFill>
                  <a:srgbClr val="680000"/>
                </a:solidFill>
                <a:latin typeface="Cambria" panose="02040503050406030204" pitchFamily="18" charset="0"/>
              </a:rPr>
              <a:t>1 </a:t>
            </a:r>
            <a:r>
              <a:rPr lang="ru-RU" sz="2800" b="1" dirty="0" smtClean="0">
                <a:solidFill>
                  <a:srgbClr val="680000"/>
                </a:solidFill>
                <a:latin typeface="Cambria" panose="02040503050406030204" pitchFamily="18" charset="0"/>
              </a:rPr>
              <a:t>библиотеку</a:t>
            </a:r>
            <a:r>
              <a:rPr lang="ru-RU" sz="2800" dirty="0">
                <a:solidFill>
                  <a:srgbClr val="680000"/>
                </a:solidFill>
                <a:latin typeface="Times New Roman"/>
                <a:ea typeface="Calibri"/>
              </a:rPr>
              <a:t> </a:t>
            </a:r>
            <a:r>
              <a:rPr lang="ru-RU" sz="2800" b="1" dirty="0">
                <a:solidFill>
                  <a:srgbClr val="680000"/>
                </a:solidFill>
                <a:latin typeface="Cambria" panose="02040503050406030204" pitchFamily="18" charset="0"/>
              </a:rPr>
              <a:t>–</a:t>
            </a:r>
            <a:r>
              <a:rPr lang="ru-RU" sz="2800" dirty="0">
                <a:solidFill>
                  <a:srgbClr val="680000"/>
                </a:solidFill>
                <a:latin typeface="Times New Roman"/>
                <a:ea typeface="Calibri"/>
              </a:rPr>
              <a:t>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36,2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тыс. руб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.</a:t>
            </a:r>
          </a:p>
          <a:p>
            <a:endParaRPr lang="ru-RU" sz="400" b="1" dirty="0" smtClean="0">
              <a:solidFill>
                <a:srgbClr val="680000"/>
              </a:solidFill>
              <a:latin typeface="Cambria" panose="02040503050406030204" pitchFamily="18" charset="0"/>
            </a:endParaRPr>
          </a:p>
          <a:p>
            <a:endParaRPr lang="ru-RU" sz="400" b="1" dirty="0">
              <a:solidFill>
                <a:srgbClr val="680000"/>
              </a:solidFill>
              <a:latin typeface="Cambria" panose="02040503050406030204" pitchFamily="18" charset="0"/>
            </a:endParaRPr>
          </a:p>
          <a:p>
            <a:endParaRPr lang="ru-RU" sz="400" b="1" dirty="0" smtClean="0">
              <a:solidFill>
                <a:srgbClr val="680000"/>
              </a:solidFill>
              <a:latin typeface="Cambria" panose="02040503050406030204" pitchFamily="18" charset="0"/>
            </a:endParaRPr>
          </a:p>
          <a:p>
            <a:r>
              <a:rPr lang="ru-RU" sz="2800" b="1" dirty="0" smtClean="0">
                <a:solidFill>
                  <a:srgbClr val="680000"/>
                </a:solidFill>
                <a:latin typeface="Cambria" panose="02040503050406030204" pitchFamily="18" charset="0"/>
              </a:rPr>
              <a:t>Расходы </a:t>
            </a:r>
            <a:r>
              <a:rPr lang="ru-RU" sz="2800" b="1" dirty="0">
                <a:solidFill>
                  <a:srgbClr val="680000"/>
                </a:solidFill>
                <a:latin typeface="Cambria" panose="02040503050406030204" pitchFamily="18" charset="0"/>
              </a:rPr>
              <a:t>на комплектование  </a:t>
            </a:r>
            <a:endParaRPr lang="ru-RU" sz="2800" b="1" dirty="0" smtClean="0">
              <a:solidFill>
                <a:srgbClr val="680000"/>
              </a:solidFill>
              <a:latin typeface="Cambria" panose="02040503050406030204" pitchFamily="18" charset="0"/>
            </a:endParaRPr>
          </a:p>
          <a:p>
            <a:r>
              <a:rPr lang="ru-RU" sz="2800" b="1" dirty="0" smtClean="0">
                <a:solidFill>
                  <a:srgbClr val="680000"/>
                </a:solidFill>
                <a:latin typeface="Cambria" panose="02040503050406030204" pitchFamily="18" charset="0"/>
              </a:rPr>
              <a:t>на </a:t>
            </a:r>
            <a:r>
              <a:rPr lang="ru-RU" sz="2800" b="1" dirty="0">
                <a:solidFill>
                  <a:srgbClr val="680000"/>
                </a:solidFill>
                <a:latin typeface="Cambria" panose="02040503050406030204" pitchFamily="18" charset="0"/>
              </a:rPr>
              <a:t>1 муниципальную </a:t>
            </a:r>
            <a:r>
              <a:rPr lang="ru-RU" sz="2800" b="1" dirty="0" smtClean="0">
                <a:solidFill>
                  <a:srgbClr val="680000"/>
                </a:solidFill>
                <a:latin typeface="Cambria" panose="02040503050406030204" pitchFamily="18" charset="0"/>
              </a:rPr>
              <a:t>библиотеку –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22,88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тыс. руб.</a:t>
            </a:r>
          </a:p>
          <a:p>
            <a:endParaRPr lang="ru-RU" sz="2800" b="1" dirty="0">
              <a:solidFill>
                <a:srgbClr val="680000"/>
              </a:solidFill>
              <a:latin typeface="Cambria" panose="02040503050406030204" pitchFamily="18" charset="0"/>
            </a:endParaRPr>
          </a:p>
          <a:p>
            <a:r>
              <a:rPr lang="ru-RU" sz="2800" b="1" dirty="0" smtClean="0">
                <a:solidFill>
                  <a:srgbClr val="680000"/>
                </a:solidFill>
                <a:latin typeface="Cambria" panose="02040503050406030204" pitchFamily="18" charset="0"/>
              </a:rPr>
              <a:t>         (без </a:t>
            </a:r>
            <a:r>
              <a:rPr lang="ru-RU" sz="2800" b="1" dirty="0">
                <a:solidFill>
                  <a:srgbClr val="680000"/>
                </a:solidFill>
                <a:latin typeface="Cambria" panose="02040503050406030204" pitchFamily="18" charset="0"/>
              </a:rPr>
              <a:t>г. Рязани) –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19,73 тыс. руб.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839" y="47711"/>
            <a:ext cx="6773863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618707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8388424" y="3337972"/>
            <a:ext cx="755576" cy="1584176"/>
          </a:xfrm>
          <a:prstGeom prst="rect">
            <a:avLst/>
          </a:prstGeom>
          <a:solidFill>
            <a:srgbClr val="9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7092280" y="4776816"/>
            <a:ext cx="1944216" cy="2946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3328098"/>
            <a:ext cx="755576" cy="1584176"/>
          </a:xfrm>
          <a:prstGeom prst="rect">
            <a:avLst/>
          </a:prstGeom>
          <a:solidFill>
            <a:srgbClr val="9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9592" y="2071684"/>
            <a:ext cx="7379344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ru-RU" sz="4000" b="1" dirty="0" smtClean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092280" y="4572014"/>
            <a:ext cx="1944216" cy="38779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800" cap="all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Gungsuh" panose="02030600000101010101" pitchFamily="18" charset="-127"/>
              </a:rPr>
              <a:t>г. Рязань</a:t>
            </a:r>
          </a:p>
          <a:p>
            <a:pPr algn="ctr">
              <a:lnSpc>
                <a:spcPct val="80000"/>
              </a:lnSpc>
            </a:pPr>
            <a:endParaRPr lang="en-US" sz="800" cap="all" dirty="0" smtClean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  <a:ea typeface="Gungsuh" panose="02030600000101010101" pitchFamily="18" charset="-127"/>
            </a:endParaRPr>
          </a:p>
          <a:p>
            <a:pPr algn="ctr">
              <a:lnSpc>
                <a:spcPct val="80000"/>
              </a:lnSpc>
            </a:pPr>
            <a:r>
              <a:rPr lang="ru-RU" sz="800" cap="all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Gungsuh" panose="02030600000101010101" pitchFamily="18" charset="-127"/>
              </a:rPr>
              <a:t>16 марта 2017 года</a:t>
            </a:r>
            <a:endParaRPr lang="ru-RU" sz="1100" cap="all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" name="Рисунок 9" descr="Логотип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0"/>
            <a:ext cx="453112" cy="785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777472" y="610851"/>
            <a:ext cx="828092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Менее 10,0 тыс. руб. </a:t>
            </a:r>
            <a:r>
              <a:rPr lang="ru-RU" sz="2400" b="1" dirty="0">
                <a:solidFill>
                  <a:srgbClr val="680000"/>
                </a:solidFill>
                <a:latin typeface="Cambria" panose="02040503050406030204" pitchFamily="18" charset="0"/>
              </a:rPr>
              <a:t>–</a:t>
            </a:r>
            <a:r>
              <a:rPr lang="ru-RU" sz="2000" b="1" dirty="0" err="1">
                <a:solidFill>
                  <a:srgbClr val="680000"/>
                </a:solidFill>
                <a:latin typeface="Cambria" panose="02040503050406030204" pitchFamily="18" charset="0"/>
              </a:rPr>
              <a:t>Кадомский</a:t>
            </a:r>
            <a:r>
              <a:rPr lang="ru-RU" sz="2000" b="1" dirty="0">
                <a:solidFill>
                  <a:srgbClr val="680000"/>
                </a:solidFill>
                <a:latin typeface="Cambria" panose="02040503050406030204" pitchFamily="18" charset="0"/>
              </a:rPr>
              <a:t>, </a:t>
            </a:r>
            <a:r>
              <a:rPr lang="ru-RU" sz="2000" b="1" dirty="0" err="1">
                <a:solidFill>
                  <a:srgbClr val="680000"/>
                </a:solidFill>
                <a:latin typeface="Cambria" panose="02040503050406030204" pitchFamily="18" charset="0"/>
              </a:rPr>
              <a:t>Кораблинский</a:t>
            </a:r>
            <a:r>
              <a:rPr lang="ru-RU" sz="2000" b="1" dirty="0">
                <a:solidFill>
                  <a:srgbClr val="680000"/>
                </a:solidFill>
                <a:latin typeface="Cambria" panose="02040503050406030204" pitchFamily="18" charset="0"/>
              </a:rPr>
              <a:t>, </a:t>
            </a:r>
            <a:r>
              <a:rPr lang="ru-RU" sz="2000" b="1" dirty="0" err="1">
                <a:solidFill>
                  <a:srgbClr val="680000"/>
                </a:solidFill>
                <a:latin typeface="Cambria" panose="02040503050406030204" pitchFamily="18" charset="0"/>
              </a:rPr>
              <a:t>Пителинский</a:t>
            </a:r>
            <a:r>
              <a:rPr lang="ru-RU" sz="2000" b="1" dirty="0">
                <a:solidFill>
                  <a:srgbClr val="680000"/>
                </a:solidFill>
                <a:latin typeface="Cambria" panose="02040503050406030204" pitchFamily="18" charset="0"/>
              </a:rPr>
              <a:t>, </a:t>
            </a:r>
            <a:r>
              <a:rPr lang="ru-RU" sz="2000" b="1" dirty="0" err="1">
                <a:solidFill>
                  <a:srgbClr val="680000"/>
                </a:solidFill>
                <a:latin typeface="Cambria" panose="02040503050406030204" pitchFamily="18" charset="0"/>
              </a:rPr>
              <a:t>Сасовский</a:t>
            </a:r>
            <a:r>
              <a:rPr lang="ru-RU" sz="2000" b="1" dirty="0">
                <a:solidFill>
                  <a:srgbClr val="680000"/>
                </a:solidFill>
                <a:latin typeface="Cambria" panose="02040503050406030204" pitchFamily="18" charset="0"/>
              </a:rPr>
              <a:t> , </a:t>
            </a:r>
            <a:r>
              <a:rPr lang="ru-RU" sz="2000" b="1" dirty="0" smtClean="0">
                <a:solidFill>
                  <a:srgbClr val="680000"/>
                </a:solidFill>
                <a:latin typeface="Cambria" panose="02040503050406030204" pitchFamily="18" charset="0"/>
              </a:rPr>
              <a:t>Спасский</a:t>
            </a:r>
          </a:p>
          <a:p>
            <a:endParaRPr lang="ru-RU" sz="1000" b="1" dirty="0">
              <a:solidFill>
                <a:srgbClr val="680000"/>
              </a:solidFill>
              <a:latin typeface="Cambria" panose="02040503050406030204" pitchFamily="18" charset="0"/>
            </a:endParaRPr>
          </a:p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10-20 тыс. руб. </a:t>
            </a:r>
            <a:r>
              <a:rPr lang="ru-RU" sz="2400" b="1" dirty="0">
                <a:solidFill>
                  <a:srgbClr val="680000"/>
                </a:solidFill>
                <a:latin typeface="Cambria" panose="02040503050406030204" pitchFamily="18" charset="0"/>
              </a:rPr>
              <a:t>– </a:t>
            </a:r>
            <a:r>
              <a:rPr lang="ru-RU" sz="2000" b="1" dirty="0">
                <a:solidFill>
                  <a:srgbClr val="680000"/>
                </a:solidFill>
                <a:latin typeface="Cambria" panose="02040503050406030204" pitchFamily="18" charset="0"/>
              </a:rPr>
              <a:t>Александро-Невский, Милославский, Михайловский,  </a:t>
            </a:r>
            <a:r>
              <a:rPr lang="ru-RU" sz="2000" b="1" dirty="0" err="1">
                <a:solidFill>
                  <a:srgbClr val="680000"/>
                </a:solidFill>
                <a:latin typeface="Cambria" panose="02040503050406030204" pitchFamily="18" charset="0"/>
              </a:rPr>
              <a:t>Путятинский</a:t>
            </a:r>
            <a:r>
              <a:rPr lang="ru-RU" sz="2000" b="1" dirty="0">
                <a:solidFill>
                  <a:srgbClr val="680000"/>
                </a:solidFill>
                <a:latin typeface="Cambria" panose="02040503050406030204" pitchFamily="18" charset="0"/>
              </a:rPr>
              <a:t>, </a:t>
            </a:r>
            <a:r>
              <a:rPr lang="ru-RU" sz="2000" b="1" dirty="0" err="1">
                <a:solidFill>
                  <a:srgbClr val="680000"/>
                </a:solidFill>
                <a:latin typeface="Cambria" panose="02040503050406030204" pitchFamily="18" charset="0"/>
              </a:rPr>
              <a:t>Рыбновский</a:t>
            </a:r>
            <a:r>
              <a:rPr lang="ru-RU" sz="2000" b="1" dirty="0">
                <a:solidFill>
                  <a:srgbClr val="680000"/>
                </a:solidFill>
                <a:latin typeface="Cambria" panose="02040503050406030204" pitchFamily="18" charset="0"/>
              </a:rPr>
              <a:t>, </a:t>
            </a:r>
            <a:r>
              <a:rPr lang="ru-RU" sz="2000" b="1" dirty="0" err="1">
                <a:solidFill>
                  <a:srgbClr val="680000"/>
                </a:solidFill>
                <a:latin typeface="Cambria" panose="02040503050406030204" pitchFamily="18" charset="0"/>
              </a:rPr>
              <a:t>Сапожковский</a:t>
            </a:r>
            <a:r>
              <a:rPr lang="ru-RU" sz="2000" b="1" dirty="0">
                <a:solidFill>
                  <a:srgbClr val="680000"/>
                </a:solidFill>
                <a:latin typeface="Cambria" panose="02040503050406030204" pitchFamily="18" charset="0"/>
              </a:rPr>
              <a:t>, </a:t>
            </a:r>
            <a:r>
              <a:rPr lang="ru-RU" sz="2000" b="1" dirty="0" err="1">
                <a:solidFill>
                  <a:srgbClr val="680000"/>
                </a:solidFill>
                <a:latin typeface="Cambria" panose="02040503050406030204" pitchFamily="18" charset="0"/>
              </a:rPr>
              <a:t>Ухоловский</a:t>
            </a:r>
            <a:r>
              <a:rPr lang="ru-RU" sz="2000" b="1" dirty="0">
                <a:solidFill>
                  <a:srgbClr val="680000"/>
                </a:solidFill>
                <a:latin typeface="Cambria" panose="02040503050406030204" pitchFamily="18" charset="0"/>
              </a:rPr>
              <a:t>, </a:t>
            </a:r>
            <a:r>
              <a:rPr lang="ru-RU" sz="2000" b="1" dirty="0" err="1">
                <a:solidFill>
                  <a:srgbClr val="680000"/>
                </a:solidFill>
                <a:latin typeface="Cambria" panose="02040503050406030204" pitchFamily="18" charset="0"/>
              </a:rPr>
              <a:t>Чучковский</a:t>
            </a:r>
            <a:r>
              <a:rPr lang="ru-RU" sz="2000" b="1" dirty="0">
                <a:solidFill>
                  <a:srgbClr val="680000"/>
                </a:solidFill>
                <a:latin typeface="Cambria" panose="02040503050406030204" pitchFamily="18" charset="0"/>
              </a:rPr>
              <a:t>, </a:t>
            </a:r>
            <a:r>
              <a:rPr lang="ru-RU" sz="2000" b="1" dirty="0" err="1" smtClean="0">
                <a:solidFill>
                  <a:srgbClr val="680000"/>
                </a:solidFill>
                <a:latin typeface="Cambria" panose="02040503050406030204" pitchFamily="18" charset="0"/>
              </a:rPr>
              <a:t>Шацкий</a:t>
            </a:r>
            <a:endParaRPr lang="ru-RU" sz="2000" b="1" dirty="0" smtClean="0">
              <a:solidFill>
                <a:srgbClr val="680000"/>
              </a:solidFill>
              <a:latin typeface="Cambria" panose="02040503050406030204" pitchFamily="18" charset="0"/>
            </a:endParaRPr>
          </a:p>
          <a:p>
            <a:endParaRPr lang="ru-RU" sz="1000" b="1" dirty="0">
              <a:solidFill>
                <a:srgbClr val="680000"/>
              </a:solidFill>
              <a:latin typeface="Cambria" panose="02040503050406030204" pitchFamily="18" charset="0"/>
            </a:endParaRPr>
          </a:p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20-30 тыс. руб. </a:t>
            </a:r>
            <a:r>
              <a:rPr lang="ru-RU" sz="2400" b="1" dirty="0">
                <a:solidFill>
                  <a:srgbClr val="680000"/>
                </a:solidFill>
                <a:latin typeface="Cambria" panose="02040503050406030204" pitchFamily="18" charset="0"/>
              </a:rPr>
              <a:t>– </a:t>
            </a:r>
            <a:r>
              <a:rPr lang="ru-RU" sz="2000" b="1" dirty="0" err="1">
                <a:solidFill>
                  <a:srgbClr val="680000"/>
                </a:solidFill>
                <a:latin typeface="Cambria" panose="02040503050406030204" pitchFamily="18" charset="0"/>
              </a:rPr>
              <a:t>Ермишинский</a:t>
            </a:r>
            <a:r>
              <a:rPr lang="ru-RU" sz="2000" b="1" dirty="0">
                <a:solidFill>
                  <a:srgbClr val="680000"/>
                </a:solidFill>
                <a:latin typeface="Cambria" panose="02040503050406030204" pitchFamily="18" charset="0"/>
              </a:rPr>
              <a:t>, </a:t>
            </a:r>
            <a:r>
              <a:rPr lang="ru-RU" sz="2000" b="1" dirty="0" err="1">
                <a:solidFill>
                  <a:srgbClr val="680000"/>
                </a:solidFill>
                <a:latin typeface="Cambria" panose="02040503050406030204" pitchFamily="18" charset="0"/>
              </a:rPr>
              <a:t>Захаровский</a:t>
            </a:r>
            <a:r>
              <a:rPr lang="ru-RU" sz="2000" b="1" dirty="0">
                <a:solidFill>
                  <a:srgbClr val="680000"/>
                </a:solidFill>
                <a:latin typeface="Cambria" panose="02040503050406030204" pitchFamily="18" charset="0"/>
              </a:rPr>
              <a:t>, </a:t>
            </a:r>
            <a:r>
              <a:rPr lang="ru-RU" sz="2000" b="1" dirty="0" err="1">
                <a:solidFill>
                  <a:srgbClr val="680000"/>
                </a:solidFill>
                <a:latin typeface="Cambria" panose="02040503050406030204" pitchFamily="18" charset="0"/>
              </a:rPr>
              <a:t>Касимовский</a:t>
            </a:r>
            <a:r>
              <a:rPr lang="ru-RU" sz="2000" b="1" dirty="0">
                <a:solidFill>
                  <a:srgbClr val="680000"/>
                </a:solidFill>
                <a:latin typeface="Cambria" panose="02040503050406030204" pitchFamily="18" charset="0"/>
              </a:rPr>
              <a:t>, </a:t>
            </a:r>
            <a:r>
              <a:rPr lang="ru-RU" sz="2000" b="1" dirty="0" err="1">
                <a:solidFill>
                  <a:srgbClr val="680000"/>
                </a:solidFill>
                <a:latin typeface="Cambria" panose="02040503050406030204" pitchFamily="18" charset="0"/>
              </a:rPr>
              <a:t>Клепиковский</a:t>
            </a:r>
            <a:r>
              <a:rPr lang="ru-RU" sz="2000" b="1" dirty="0">
                <a:solidFill>
                  <a:srgbClr val="680000"/>
                </a:solidFill>
                <a:latin typeface="Cambria" panose="02040503050406030204" pitchFamily="18" charset="0"/>
              </a:rPr>
              <a:t>,  Рязанский, </a:t>
            </a:r>
            <a:r>
              <a:rPr lang="ru-RU" sz="2000" b="1" dirty="0" err="1">
                <a:solidFill>
                  <a:srgbClr val="680000"/>
                </a:solidFill>
                <a:latin typeface="Cambria" panose="02040503050406030204" pitchFamily="18" charset="0"/>
              </a:rPr>
              <a:t>Сараевский</a:t>
            </a:r>
            <a:r>
              <a:rPr lang="ru-RU" sz="2000" b="1" dirty="0">
                <a:solidFill>
                  <a:srgbClr val="680000"/>
                </a:solidFill>
                <a:latin typeface="Cambria" panose="02040503050406030204" pitchFamily="18" charset="0"/>
              </a:rPr>
              <a:t>, </a:t>
            </a:r>
            <a:r>
              <a:rPr lang="ru-RU" sz="2000" b="1" dirty="0" err="1">
                <a:solidFill>
                  <a:srgbClr val="680000"/>
                </a:solidFill>
                <a:latin typeface="Cambria" panose="02040503050406030204" pitchFamily="18" charset="0"/>
              </a:rPr>
              <a:t>Скопинский</a:t>
            </a:r>
            <a:r>
              <a:rPr lang="ru-RU" sz="2000" b="1" dirty="0">
                <a:solidFill>
                  <a:srgbClr val="680000"/>
                </a:solidFill>
                <a:latin typeface="Cambria" panose="02040503050406030204" pitchFamily="18" charset="0"/>
              </a:rPr>
              <a:t>, </a:t>
            </a:r>
            <a:r>
              <a:rPr lang="ru-RU" sz="2000" b="1" dirty="0" smtClean="0">
                <a:solidFill>
                  <a:srgbClr val="680000"/>
                </a:solidFill>
                <a:latin typeface="Cambria" panose="02040503050406030204" pitchFamily="18" charset="0"/>
              </a:rPr>
              <a:t>Шиловский</a:t>
            </a:r>
          </a:p>
          <a:p>
            <a:endParaRPr lang="ru-RU" sz="1000" b="1" dirty="0">
              <a:solidFill>
                <a:srgbClr val="680000"/>
              </a:solidFill>
              <a:latin typeface="Cambria" panose="02040503050406030204" pitchFamily="18" charset="0"/>
            </a:endParaRPr>
          </a:p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Свыше 30 тыс. руб. </a:t>
            </a:r>
            <a:r>
              <a:rPr lang="ru-RU" sz="2400" b="1" dirty="0">
                <a:solidFill>
                  <a:srgbClr val="680000"/>
                </a:solidFill>
                <a:latin typeface="Cambria" panose="02040503050406030204" pitchFamily="18" charset="0"/>
              </a:rPr>
              <a:t>–</a:t>
            </a:r>
            <a:r>
              <a:rPr lang="ru-RU" sz="2000" b="1" dirty="0">
                <a:solidFill>
                  <a:srgbClr val="680000"/>
                </a:solidFill>
                <a:latin typeface="Cambria" panose="02040503050406030204" pitchFamily="18" charset="0"/>
              </a:rPr>
              <a:t> </a:t>
            </a:r>
            <a:r>
              <a:rPr lang="ru-RU" sz="2000" b="1" dirty="0" err="1">
                <a:solidFill>
                  <a:srgbClr val="680000"/>
                </a:solidFill>
                <a:latin typeface="Cambria" panose="02040503050406030204" pitchFamily="18" charset="0"/>
              </a:rPr>
              <a:t>Пронский</a:t>
            </a:r>
            <a:r>
              <a:rPr lang="ru-RU" sz="2000" b="1" dirty="0">
                <a:solidFill>
                  <a:srgbClr val="680000"/>
                </a:solidFill>
                <a:latin typeface="Cambria" panose="02040503050406030204" pitchFamily="18" charset="0"/>
              </a:rPr>
              <a:t>, Ряжский, </a:t>
            </a:r>
            <a:endParaRPr lang="ru-RU" sz="2000" b="1" dirty="0" smtClean="0">
              <a:solidFill>
                <a:srgbClr val="680000"/>
              </a:solidFill>
              <a:latin typeface="Cambria" panose="02040503050406030204" pitchFamily="18" charset="0"/>
            </a:endParaRPr>
          </a:p>
          <a:p>
            <a:r>
              <a:rPr lang="ru-RU" sz="2000" b="1" dirty="0" err="1" smtClean="0">
                <a:solidFill>
                  <a:srgbClr val="680000"/>
                </a:solidFill>
                <a:latin typeface="Cambria" panose="02040503050406030204" pitchFamily="18" charset="0"/>
              </a:rPr>
              <a:t>Старожиловский</a:t>
            </a:r>
            <a:r>
              <a:rPr lang="ru-RU" sz="2000" b="1" dirty="0">
                <a:solidFill>
                  <a:srgbClr val="680000"/>
                </a:solidFill>
                <a:latin typeface="Cambria" panose="02040503050406030204" pitchFamily="18" charset="0"/>
              </a:rPr>
              <a:t>, </a:t>
            </a:r>
            <a:r>
              <a:rPr lang="ru-RU" sz="2000" b="1" dirty="0" err="1">
                <a:solidFill>
                  <a:srgbClr val="680000"/>
                </a:solidFill>
                <a:latin typeface="Cambria" panose="02040503050406030204" pitchFamily="18" charset="0"/>
              </a:rPr>
              <a:t>г.Сасово</a:t>
            </a:r>
            <a:r>
              <a:rPr lang="ru-RU" sz="2000" b="1" dirty="0">
                <a:solidFill>
                  <a:srgbClr val="680000"/>
                </a:solidFill>
                <a:latin typeface="Cambria" panose="02040503050406030204" pitchFamily="18" charset="0"/>
              </a:rPr>
              <a:t>, </a:t>
            </a:r>
            <a:r>
              <a:rPr lang="ru-RU" sz="2000" b="1" dirty="0" err="1">
                <a:solidFill>
                  <a:srgbClr val="680000"/>
                </a:solidFill>
                <a:latin typeface="Cambria" panose="02040503050406030204" pitchFamily="18" charset="0"/>
              </a:rPr>
              <a:t>г.Касимов</a:t>
            </a:r>
            <a:r>
              <a:rPr lang="ru-RU" sz="2000" b="1" dirty="0">
                <a:solidFill>
                  <a:srgbClr val="680000"/>
                </a:solidFill>
                <a:latin typeface="Cambria" panose="02040503050406030204" pitchFamily="18" charset="0"/>
              </a:rPr>
              <a:t>, ЦБС г</a:t>
            </a:r>
            <a:r>
              <a:rPr lang="ru-RU" sz="2000" b="1" dirty="0" smtClean="0">
                <a:solidFill>
                  <a:srgbClr val="680000"/>
                </a:solidFill>
                <a:latin typeface="Cambria" panose="02040503050406030204" pitchFamily="18" charset="0"/>
              </a:rPr>
              <a:t>. Рязани</a:t>
            </a:r>
            <a:r>
              <a:rPr lang="ru-RU" sz="2000" b="1" dirty="0">
                <a:solidFill>
                  <a:srgbClr val="680000"/>
                </a:solidFill>
                <a:latin typeface="Cambria" panose="02040503050406030204" pitchFamily="18" charset="0"/>
              </a:rPr>
              <a:t>, </a:t>
            </a:r>
            <a:endParaRPr lang="ru-RU" sz="2000" b="1" dirty="0" smtClean="0">
              <a:solidFill>
                <a:srgbClr val="680000"/>
              </a:solidFill>
              <a:latin typeface="Cambria" panose="02040503050406030204" pitchFamily="18" charset="0"/>
            </a:endParaRPr>
          </a:p>
          <a:p>
            <a:r>
              <a:rPr lang="ru-RU" sz="2000" b="1" dirty="0" smtClean="0">
                <a:solidFill>
                  <a:srgbClr val="680000"/>
                </a:solidFill>
                <a:latin typeface="Cambria" panose="02040503050406030204" pitchFamily="18" charset="0"/>
              </a:rPr>
              <a:t>ЦСДБ </a:t>
            </a:r>
            <a:r>
              <a:rPr lang="ru-RU" sz="2000" b="1" dirty="0">
                <a:solidFill>
                  <a:srgbClr val="680000"/>
                </a:solidFill>
                <a:latin typeface="Cambria" panose="02040503050406030204" pitchFamily="18" charset="0"/>
              </a:rPr>
              <a:t>г</a:t>
            </a:r>
            <a:r>
              <a:rPr lang="ru-RU" sz="2000" b="1" dirty="0" smtClean="0">
                <a:solidFill>
                  <a:srgbClr val="680000"/>
                </a:solidFill>
                <a:latin typeface="Cambria" panose="02040503050406030204" pitchFamily="18" charset="0"/>
              </a:rPr>
              <a:t>. Рязани</a:t>
            </a:r>
            <a:endParaRPr lang="ru-RU" sz="2000" b="1" dirty="0">
              <a:solidFill>
                <a:srgbClr val="680000"/>
              </a:solidFill>
              <a:latin typeface="Cambria" panose="020405030504060302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956" y="181090"/>
            <a:ext cx="6773863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218866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8388424" y="3337972"/>
            <a:ext cx="755576" cy="1584176"/>
          </a:xfrm>
          <a:prstGeom prst="rect">
            <a:avLst/>
          </a:prstGeom>
          <a:solidFill>
            <a:srgbClr val="9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7092280" y="4776816"/>
            <a:ext cx="1944216" cy="2946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7092280" y="4572014"/>
            <a:ext cx="1944216" cy="38779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800" cap="all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Gungsuh" panose="02030600000101010101" pitchFamily="18" charset="-127"/>
              </a:rPr>
              <a:t>г. Рязань</a:t>
            </a:r>
          </a:p>
          <a:p>
            <a:pPr algn="ctr">
              <a:lnSpc>
                <a:spcPct val="80000"/>
              </a:lnSpc>
            </a:pPr>
            <a:endParaRPr lang="en-US" sz="800" cap="all" dirty="0" smtClean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  <a:ea typeface="Gungsuh" panose="02030600000101010101" pitchFamily="18" charset="-127"/>
            </a:endParaRPr>
          </a:p>
          <a:p>
            <a:pPr algn="ctr">
              <a:lnSpc>
                <a:spcPct val="80000"/>
              </a:lnSpc>
            </a:pPr>
            <a:r>
              <a:rPr lang="ru-RU" sz="800" cap="all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Gungsuh" panose="02030600000101010101" pitchFamily="18" charset="-127"/>
              </a:rPr>
              <a:t>16 марта 2017 года</a:t>
            </a:r>
            <a:endParaRPr lang="ru-RU" sz="1100" cap="all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" name="Рисунок 9" descr="Логотип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0"/>
            <a:ext cx="453112" cy="785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42844" y="591006"/>
            <a:ext cx="5863481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680000"/>
                </a:solidFill>
                <a:latin typeface="Cambria" panose="02040503050406030204" pitchFamily="18" charset="0"/>
              </a:rPr>
              <a:t>Универсальный электронный читальный зал  Президентской библиотеки  им. Б.Н. Ельцина </a:t>
            </a:r>
            <a:endParaRPr lang="ru-RU" sz="2400" b="1" dirty="0" smtClean="0">
              <a:solidFill>
                <a:srgbClr val="680000"/>
              </a:solidFill>
              <a:latin typeface="Cambria" panose="02040503050406030204" pitchFamily="18" charset="0"/>
            </a:endParaRPr>
          </a:p>
          <a:p>
            <a:endParaRPr lang="ru-RU" sz="2400" b="1" dirty="0">
              <a:solidFill>
                <a:srgbClr val="680000"/>
              </a:solidFill>
              <a:latin typeface="Cambria" panose="02040503050406030204" pitchFamily="18" charset="0"/>
            </a:endParaRPr>
          </a:p>
          <a:p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Библиотека им. Горького</a:t>
            </a:r>
          </a:p>
          <a:p>
            <a:endParaRPr lang="ru-RU" sz="2000" b="1" dirty="0" smtClean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endParaRPr>
          </a:p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Библиотека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им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. Л.А. Малюгина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(г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. </a:t>
            </a:r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Касимов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)</a:t>
            </a:r>
          </a:p>
          <a:p>
            <a:endParaRPr lang="ru-RU" sz="2000" b="1" dirty="0" smtClean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endParaRPr>
          </a:p>
          <a:p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Касимовская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 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районная </a:t>
            </a:r>
            <a:r>
              <a:rPr lang="ru-RU" sz="2000" b="1" dirty="0" err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межпоселенческая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 библиотека</a:t>
            </a:r>
          </a:p>
          <a:p>
            <a:endParaRPr lang="ru-RU" sz="2000" b="1" dirty="0" smtClean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endParaRPr>
          </a:p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Рязанская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епархиальная библиотека</a:t>
            </a:r>
          </a:p>
          <a:p>
            <a:endParaRPr lang="ru-RU" sz="2000" b="1" dirty="0" smtClean="0">
              <a:solidFill>
                <a:srgbClr val="680000"/>
              </a:solidFill>
              <a:latin typeface="Cambria" panose="020405030504060302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369" y="99241"/>
            <a:ext cx="6773863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Z:\Сервисный центр\Публичный отчет варианты\фото\МТбаза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1" y="555525"/>
            <a:ext cx="3378542" cy="2252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869483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8388424" y="3337972"/>
            <a:ext cx="755576" cy="1584176"/>
          </a:xfrm>
          <a:prstGeom prst="rect">
            <a:avLst/>
          </a:prstGeom>
          <a:solidFill>
            <a:srgbClr val="9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7092280" y="4776816"/>
            <a:ext cx="1944216" cy="2946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3328098"/>
            <a:ext cx="755576" cy="1584176"/>
          </a:xfrm>
          <a:prstGeom prst="rect">
            <a:avLst/>
          </a:prstGeom>
          <a:solidFill>
            <a:srgbClr val="9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092280" y="4572014"/>
            <a:ext cx="1944216" cy="38779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800" cap="all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Gungsuh" panose="02030600000101010101" pitchFamily="18" charset="-127"/>
              </a:rPr>
              <a:t>г. Рязань</a:t>
            </a:r>
          </a:p>
          <a:p>
            <a:pPr algn="ctr">
              <a:lnSpc>
                <a:spcPct val="80000"/>
              </a:lnSpc>
            </a:pPr>
            <a:endParaRPr lang="en-US" sz="800" cap="all" dirty="0" smtClean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  <a:ea typeface="Gungsuh" panose="02030600000101010101" pitchFamily="18" charset="-127"/>
            </a:endParaRPr>
          </a:p>
          <a:p>
            <a:pPr algn="ctr">
              <a:lnSpc>
                <a:spcPct val="80000"/>
              </a:lnSpc>
            </a:pPr>
            <a:r>
              <a:rPr lang="ru-RU" sz="800" cap="all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Gungsuh" panose="02030600000101010101" pitchFamily="18" charset="-127"/>
              </a:rPr>
              <a:t>16 марта 2017 года</a:t>
            </a:r>
            <a:endParaRPr lang="ru-RU" sz="1100" cap="all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" name="Рисунок 9" descr="Логотип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0"/>
            <a:ext cx="453112" cy="785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595956" y="-11017"/>
            <a:ext cx="7632848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680000"/>
                </a:solidFill>
                <a:latin typeface="Cambria" panose="02040503050406030204" pitchFamily="18" charset="0"/>
              </a:rPr>
              <a:t>XVII </a:t>
            </a:r>
            <a:r>
              <a:rPr lang="ru-RU" sz="2000" b="1" dirty="0">
                <a:solidFill>
                  <a:srgbClr val="680000"/>
                </a:solidFill>
                <a:latin typeface="Cambria" panose="02040503050406030204" pitchFamily="18" charset="0"/>
              </a:rPr>
              <a:t>Всероссийский научно-практический семинар «Проблемы краеведческой деятельности библиотек»</a:t>
            </a:r>
          </a:p>
          <a:p>
            <a:pPr algn="ctr"/>
            <a:endParaRPr lang="ru-RU" sz="800" b="1" dirty="0" smtClean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endParaRPr>
          </a:p>
          <a:p>
            <a:pPr marL="452438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Представили доклады:</a:t>
            </a:r>
          </a:p>
          <a:p>
            <a:pPr marL="452438"/>
            <a:endParaRPr lang="ru-RU" sz="800" b="1" dirty="0" smtClean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endParaRPr>
          </a:p>
          <a:p>
            <a:pPr marL="452438"/>
            <a:r>
              <a:rPr lang="ru-RU" sz="1400" b="1" u="sng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областная </a:t>
            </a:r>
            <a:r>
              <a:rPr lang="ru-RU" sz="1400" b="1" u="sng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библиотека </a:t>
            </a:r>
            <a:r>
              <a:rPr lang="ru-RU" sz="1400" b="1" u="sng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им.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Горького</a:t>
            </a:r>
            <a:r>
              <a:rPr lang="ru-RU" sz="1400" b="1" u="sng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  </a:t>
            </a:r>
          </a:p>
          <a:p>
            <a:pPr marL="452438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Н.Н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. Гришина, А.Д. Сурина, </a:t>
            </a:r>
            <a:r>
              <a:rPr lang="ru-RU" sz="1400" b="1" dirty="0" err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Т.А.Тарских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, В.А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. Буковская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,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Р.Д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. </a:t>
            </a:r>
            <a:r>
              <a:rPr lang="ru-RU" sz="1400" b="1" dirty="0" err="1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Кудякова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, Т.Е. </a:t>
            </a:r>
            <a:r>
              <a:rPr lang="ru-RU" sz="1400" b="1" dirty="0" err="1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Львицына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, О.В. Смирнова, О.К. </a:t>
            </a:r>
            <a:r>
              <a:rPr lang="ru-RU" sz="1400" b="1" dirty="0" err="1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Гербекова</a:t>
            </a:r>
            <a:endParaRPr lang="ru-RU" sz="1400" b="1" dirty="0" smtClean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endParaRPr>
          </a:p>
          <a:p>
            <a:pPr marL="452438"/>
            <a:endParaRPr lang="ru-RU" sz="1400" b="1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endParaRPr>
          </a:p>
          <a:p>
            <a:pPr marL="452438"/>
            <a:r>
              <a:rPr lang="ru-RU" sz="1400" b="1" u="sng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областная </a:t>
            </a:r>
            <a:r>
              <a:rPr lang="ru-RU" sz="1400" b="1" u="sng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детская библиотека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endParaRPr lang="ru-RU" sz="1400" b="1" dirty="0" smtClean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endParaRPr>
          </a:p>
          <a:p>
            <a:pPr marL="452438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Т.О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.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Иванова-Пальмова</a:t>
            </a:r>
          </a:p>
          <a:p>
            <a:pPr marL="452438"/>
            <a:endParaRPr lang="ru-RU" sz="1400" b="1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endParaRPr>
          </a:p>
          <a:p>
            <a:pPr marL="452438"/>
            <a:r>
              <a:rPr lang="ru-RU" sz="1400" b="1" u="sng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ЦБС г. Рязани </a:t>
            </a:r>
          </a:p>
          <a:p>
            <a:pPr marL="452438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О.Н. </a:t>
            </a:r>
            <a:r>
              <a:rPr lang="ru-RU" sz="1400" b="1" dirty="0" err="1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Слободяник</a:t>
            </a:r>
            <a:endParaRPr lang="ru-RU" sz="1400" b="1" dirty="0" smtClean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endParaRPr>
          </a:p>
          <a:p>
            <a:pPr marL="452438"/>
            <a:endParaRPr lang="ru-RU" sz="1400" b="1" dirty="0" smtClean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endParaRPr>
          </a:p>
          <a:p>
            <a:pPr marL="452438"/>
            <a:r>
              <a:rPr lang="ru-RU" sz="1400" b="1" u="sng" dirty="0" err="1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Сасовский</a:t>
            </a:r>
            <a:r>
              <a:rPr lang="ru-RU" sz="1400" b="1" u="sng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ru-RU" sz="1400" b="1" u="sng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район </a:t>
            </a:r>
            <a:endParaRPr lang="ru-RU" sz="1400" b="1" u="sng" dirty="0" smtClean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endParaRPr>
          </a:p>
          <a:p>
            <a:pPr marL="452438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Н.Н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.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Журавлева, Н.В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. </a:t>
            </a:r>
            <a:r>
              <a:rPr lang="ru-RU" sz="1400" b="1" dirty="0" err="1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Лусникова</a:t>
            </a:r>
            <a:endParaRPr lang="ru-RU" sz="1400" b="1" dirty="0" smtClean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endParaRPr>
          </a:p>
          <a:p>
            <a:pPr marL="452438"/>
            <a:endParaRPr lang="ru-RU" sz="1400" b="1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endParaRPr>
          </a:p>
          <a:p>
            <a:pPr marL="452438"/>
            <a:r>
              <a:rPr lang="ru-RU" sz="1400" b="1" u="sng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г. Сасово</a:t>
            </a:r>
          </a:p>
          <a:p>
            <a:pPr marL="452438"/>
            <a:r>
              <a:rPr lang="ru-RU" sz="1400" b="1" dirty="0" err="1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О.Н.Косткина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endParaRPr>
          </a:p>
          <a:p>
            <a:pPr marL="452438"/>
            <a:endParaRPr lang="ru-RU" sz="1400" b="1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endParaRPr>
          </a:p>
          <a:p>
            <a:pPr marL="452438"/>
            <a:r>
              <a:rPr lang="ru-RU" sz="1400" b="1" u="sng" dirty="0" err="1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Захаровский</a:t>
            </a:r>
            <a:r>
              <a:rPr lang="ru-RU" sz="1400" b="1" u="sng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ru-RU" sz="1400" b="1" u="sng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район </a:t>
            </a:r>
            <a:endParaRPr lang="ru-RU" sz="1400" b="1" u="sng" dirty="0" smtClean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endParaRPr>
          </a:p>
          <a:p>
            <a:pPr marL="452438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В.А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. Фомина</a:t>
            </a:r>
          </a:p>
          <a:p>
            <a:pPr algn="ctr"/>
            <a:endParaRPr lang="ru-RU" sz="3600" b="1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4098" name="Picture 2" descr="\\Serv_k4\информационно-издательский отдел\Фото за 2016 год\Краеведческая конференция 4-7 октября\4.10\IMG_858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736534"/>
            <a:ext cx="3978189" cy="2652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327147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8388424" y="3337972"/>
            <a:ext cx="755576" cy="1584176"/>
          </a:xfrm>
          <a:prstGeom prst="rect">
            <a:avLst/>
          </a:prstGeom>
          <a:solidFill>
            <a:srgbClr val="9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7092280" y="4776816"/>
            <a:ext cx="1944216" cy="2946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3328098"/>
            <a:ext cx="755576" cy="1584176"/>
          </a:xfrm>
          <a:prstGeom prst="rect">
            <a:avLst/>
          </a:prstGeom>
          <a:solidFill>
            <a:srgbClr val="9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178025" y="4582917"/>
            <a:ext cx="1944216" cy="38779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800" cap="all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Gungsuh" panose="02030600000101010101" pitchFamily="18" charset="-127"/>
              </a:rPr>
              <a:t>г. Рязань</a:t>
            </a:r>
          </a:p>
          <a:p>
            <a:pPr algn="ctr">
              <a:lnSpc>
                <a:spcPct val="80000"/>
              </a:lnSpc>
            </a:pPr>
            <a:endParaRPr lang="en-US" sz="800" cap="all" dirty="0" smtClean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  <a:ea typeface="Gungsuh" panose="02030600000101010101" pitchFamily="18" charset="-127"/>
            </a:endParaRPr>
          </a:p>
          <a:p>
            <a:pPr algn="ctr">
              <a:lnSpc>
                <a:spcPct val="80000"/>
              </a:lnSpc>
            </a:pPr>
            <a:r>
              <a:rPr lang="ru-RU" sz="800" cap="all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Gungsuh" panose="02030600000101010101" pitchFamily="18" charset="-127"/>
              </a:rPr>
              <a:t>16 марта 2017 года</a:t>
            </a:r>
            <a:endParaRPr lang="ru-RU" sz="1100" cap="all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" name="Рисунок 9" descr="Логотип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0"/>
            <a:ext cx="453112" cy="785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761675" y="46862"/>
            <a:ext cx="7164796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680000"/>
                </a:solidFill>
                <a:latin typeface="Cambria" panose="02040503050406030204" pitchFamily="18" charset="0"/>
              </a:rPr>
              <a:t>Пятая Всероссийская конференция </a:t>
            </a:r>
            <a:endParaRPr lang="ru-RU" sz="2000" b="1" dirty="0" smtClean="0">
              <a:solidFill>
                <a:srgbClr val="680000"/>
              </a:solidFill>
              <a:latin typeface="Cambria" panose="02040503050406030204" pitchFamily="18" charset="0"/>
            </a:endParaRPr>
          </a:p>
          <a:p>
            <a:r>
              <a:rPr lang="ru-RU" sz="2000" b="1" dirty="0" smtClean="0">
                <a:solidFill>
                  <a:srgbClr val="680000"/>
                </a:solidFill>
                <a:latin typeface="Cambria" panose="02040503050406030204" pitchFamily="18" charset="0"/>
              </a:rPr>
              <a:t>«</a:t>
            </a:r>
            <a:r>
              <a:rPr lang="ru-RU" sz="2000" b="1" dirty="0">
                <a:solidFill>
                  <a:srgbClr val="680000"/>
                </a:solidFill>
                <a:latin typeface="Cambria" panose="02040503050406030204" pitchFamily="18" charset="0"/>
              </a:rPr>
              <a:t>Символы России: история и современность</a:t>
            </a:r>
            <a:r>
              <a:rPr lang="ru-RU" sz="2000" b="1" dirty="0" smtClean="0">
                <a:solidFill>
                  <a:srgbClr val="680000"/>
                </a:solidFill>
                <a:latin typeface="Cambria" panose="02040503050406030204" pitchFamily="18" charset="0"/>
              </a:rPr>
              <a:t>»</a:t>
            </a:r>
          </a:p>
          <a:p>
            <a:endParaRPr lang="ru-RU" sz="800" b="1" dirty="0">
              <a:solidFill>
                <a:srgbClr val="680000"/>
              </a:solidFill>
              <a:latin typeface="Cambria" panose="02040503050406030204" pitchFamily="18" charset="0"/>
            </a:endParaRPr>
          </a:p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Доклады:</a:t>
            </a:r>
          </a:p>
          <a:p>
            <a:endParaRPr lang="ru-RU" sz="800" b="1" dirty="0" smtClean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endParaRP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Библиотека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им.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Горького:</a:t>
            </a:r>
            <a:r>
              <a:rPr lang="ru-RU" b="1" u="sng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  </a:t>
            </a:r>
            <a:endParaRPr lang="ru-RU" b="1" u="sng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endParaRPr>
          </a:p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Н.Н.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Гришина, А.Д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.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Сурина, </a:t>
            </a:r>
          </a:p>
          <a:p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Л.И.Палачева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, Т.Е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.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Львицына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endParaRPr>
          </a:p>
          <a:p>
            <a:endParaRPr lang="ru-RU" sz="800" b="1" dirty="0" smtClean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endParaRP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Александро-Невский район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endParaRPr>
          </a:p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С.В. Селявин </a:t>
            </a:r>
          </a:p>
          <a:p>
            <a:endParaRPr lang="ru-RU" sz="800" b="1" dirty="0" smtClean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endParaRP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г. Сасово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Л.В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. Бабанова </a:t>
            </a:r>
          </a:p>
          <a:p>
            <a:endParaRPr lang="ru-RU" sz="2000" b="1" dirty="0" smtClean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endParaRPr>
          </a:p>
          <a:p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Захаровский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район</a:t>
            </a:r>
          </a:p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О.Н.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Мачтакова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</a:p>
          <a:p>
            <a:endParaRPr lang="ru-RU" sz="800" b="1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endParaRP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Спасский район                           Михайловский район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endParaRPr>
          </a:p>
          <a:p>
            <a:pPr lvl="0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Е.А.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Косачёва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                                 </a:t>
            </a:r>
            <a:r>
              <a:rPr lang="ru-RU" b="1" dirty="0" smtClean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</a:rPr>
              <a:t>С.В</a:t>
            </a:r>
            <a:r>
              <a:rPr lang="ru-RU" b="1" dirty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</a:rPr>
              <a:t>. Феофанова </a:t>
            </a:r>
          </a:p>
          <a:p>
            <a:endParaRPr lang="ru-RU" b="1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endParaRPr>
          </a:p>
          <a:p>
            <a:endParaRPr lang="ru-RU" sz="2000" b="1" dirty="0">
              <a:solidFill>
                <a:srgbClr val="680000"/>
              </a:solidFill>
              <a:latin typeface="Cambria" panose="02040503050406030204" pitchFamily="18" charset="0"/>
            </a:endParaRPr>
          </a:p>
        </p:txBody>
      </p:sp>
      <p:pic>
        <p:nvPicPr>
          <p:cNvPr id="5122" name="Picture 2" descr="\\Serv_k4\информационно-издательский отдел\Фото за 2016 год\4_Апрель\20.04 Символы России - конференция\Пленарное заседание\IMG_494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934331"/>
            <a:ext cx="3643352" cy="2428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917166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8388424" y="3337972"/>
            <a:ext cx="755576" cy="1584176"/>
          </a:xfrm>
          <a:prstGeom prst="rect">
            <a:avLst/>
          </a:prstGeom>
          <a:solidFill>
            <a:srgbClr val="9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7092280" y="4776816"/>
            <a:ext cx="1944216" cy="2946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3328098"/>
            <a:ext cx="755576" cy="1584176"/>
          </a:xfrm>
          <a:prstGeom prst="rect">
            <a:avLst/>
          </a:prstGeom>
          <a:solidFill>
            <a:srgbClr val="9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" name="Рисунок 9" descr="Логотип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0"/>
            <a:ext cx="453112" cy="785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 descr="\\Serv_k4\информационно-издательский отдел\Фото за 2017 год\1_Январь\26.01 Награждение победителей Символы России\IMG_895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483518"/>
            <a:ext cx="4536503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\\Serv_k4\информационно-издательский отдел\Фото за 2017 год\1_Январь\26.01 Награждение победителей Символы России\IMG_8914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314" b="4734"/>
          <a:stretch/>
        </p:blipFill>
        <p:spPr bwMode="auto">
          <a:xfrm>
            <a:off x="5076056" y="357508"/>
            <a:ext cx="3149028" cy="4507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" y="96211"/>
            <a:ext cx="6773863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067108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8388424" y="3337972"/>
            <a:ext cx="755576" cy="1584176"/>
          </a:xfrm>
          <a:prstGeom prst="rect">
            <a:avLst/>
          </a:prstGeom>
          <a:solidFill>
            <a:srgbClr val="9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7092280" y="4776816"/>
            <a:ext cx="1944216" cy="2946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3328098"/>
            <a:ext cx="755576" cy="1584176"/>
          </a:xfrm>
          <a:prstGeom prst="rect">
            <a:avLst/>
          </a:prstGeom>
          <a:solidFill>
            <a:srgbClr val="9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" name="Рисунок 9" descr="Логотип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0"/>
            <a:ext cx="453112" cy="785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" y="96211"/>
            <a:ext cx="6773863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 descr="\\Serv_k4\информационно-издательский отдел\Фото за 2016 год\11_Ноябрь\22.11 Визит Дитектора библиотеки Рудомино\IMG_256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23" y="627534"/>
            <a:ext cx="4173669" cy="2782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\\Serv_k4\информационно-издательский отдел\Фото за 2016 год\11_Ноябрь\22.11 Визит Дитектора библиотеки Рудомино\IMG_257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997" y="1059582"/>
            <a:ext cx="4427984" cy="2951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608234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8388424" y="3337972"/>
            <a:ext cx="755576" cy="1584176"/>
          </a:xfrm>
          <a:prstGeom prst="rect">
            <a:avLst/>
          </a:prstGeom>
          <a:solidFill>
            <a:srgbClr val="9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7092280" y="4776816"/>
            <a:ext cx="1944216" cy="2946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3328098"/>
            <a:ext cx="755576" cy="1584176"/>
          </a:xfrm>
          <a:prstGeom prst="rect">
            <a:avLst/>
          </a:prstGeom>
          <a:solidFill>
            <a:srgbClr val="9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092280" y="4572014"/>
            <a:ext cx="1944216" cy="38779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800" cap="all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Gungsuh" panose="02030600000101010101" pitchFamily="18" charset="-127"/>
              </a:rPr>
              <a:t>г. Рязань</a:t>
            </a:r>
          </a:p>
          <a:p>
            <a:pPr algn="ctr">
              <a:lnSpc>
                <a:spcPct val="80000"/>
              </a:lnSpc>
            </a:pPr>
            <a:endParaRPr lang="en-US" sz="800" cap="all" dirty="0" smtClean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  <a:ea typeface="Gungsuh" panose="02030600000101010101" pitchFamily="18" charset="-127"/>
            </a:endParaRPr>
          </a:p>
          <a:p>
            <a:pPr algn="ctr">
              <a:lnSpc>
                <a:spcPct val="80000"/>
              </a:lnSpc>
            </a:pPr>
            <a:r>
              <a:rPr lang="ru-RU" sz="800" cap="all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Gungsuh" panose="02030600000101010101" pitchFamily="18" charset="-127"/>
              </a:rPr>
              <a:t>16 марта 2017 года</a:t>
            </a:r>
            <a:endParaRPr lang="ru-RU" sz="1100" cap="all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" name="Рисунок 9" descr="Логотип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0"/>
            <a:ext cx="453112" cy="785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956" y="69059"/>
            <a:ext cx="6773863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 descr="C:\Users\zam-razv\Desktop\DSC_065lk6k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14546" y="428610"/>
            <a:ext cx="6072230" cy="3959484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285721" y="642924"/>
            <a:ext cx="17859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680000"/>
                </a:solidFill>
                <a:latin typeface="Times New Roman" pitchFamily="18" charset="0"/>
                <a:cs typeface="Times New Roman" pitchFamily="18" charset="0"/>
              </a:rPr>
              <a:t>80 лет Рязанской области</a:t>
            </a:r>
            <a:endParaRPr lang="ru-RU" sz="2400" dirty="0">
              <a:solidFill>
                <a:srgbClr val="68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478754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8388424" y="3337972"/>
            <a:ext cx="755576" cy="1584176"/>
          </a:xfrm>
          <a:prstGeom prst="rect">
            <a:avLst/>
          </a:prstGeom>
          <a:solidFill>
            <a:srgbClr val="9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7092280" y="4776816"/>
            <a:ext cx="1944216" cy="2946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3328098"/>
            <a:ext cx="755576" cy="1584176"/>
          </a:xfrm>
          <a:prstGeom prst="rect">
            <a:avLst/>
          </a:prstGeom>
          <a:solidFill>
            <a:srgbClr val="9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" name="Рисунок 9" descr="Логотип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0"/>
            <a:ext cx="453112" cy="785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" y="96211"/>
            <a:ext cx="6773863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8850" name="Picture 2" descr="\\serv_k2\incom\ЦФФ\для Фроловой\Конференция 2017\Корпоративные проекты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71538" y="571486"/>
            <a:ext cx="6309775" cy="4000528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7092280" y="4572014"/>
            <a:ext cx="1944216" cy="38779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800" cap="all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Gungsuh" panose="02030600000101010101" pitchFamily="18" charset="-127"/>
              </a:rPr>
              <a:t>г. Рязань</a:t>
            </a:r>
          </a:p>
          <a:p>
            <a:pPr algn="ctr">
              <a:lnSpc>
                <a:spcPct val="80000"/>
              </a:lnSpc>
            </a:pPr>
            <a:endParaRPr lang="en-US" sz="800" cap="all" dirty="0" smtClean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  <a:ea typeface="Gungsuh" panose="02030600000101010101" pitchFamily="18" charset="-127"/>
            </a:endParaRPr>
          </a:p>
          <a:p>
            <a:pPr algn="ctr">
              <a:lnSpc>
                <a:spcPct val="80000"/>
              </a:lnSpc>
            </a:pPr>
            <a:r>
              <a:rPr lang="ru-RU" sz="800" cap="all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Gungsuh" panose="02030600000101010101" pitchFamily="18" charset="-127"/>
              </a:rPr>
              <a:t>16 марта 2017 года</a:t>
            </a:r>
            <a:endParaRPr lang="ru-RU" sz="1100" cap="all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08234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8388424" y="3337972"/>
            <a:ext cx="755576" cy="1584176"/>
          </a:xfrm>
          <a:prstGeom prst="rect">
            <a:avLst/>
          </a:prstGeom>
          <a:solidFill>
            <a:srgbClr val="9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7092280" y="4776816"/>
            <a:ext cx="1944216" cy="2946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3328098"/>
            <a:ext cx="755576" cy="1584176"/>
          </a:xfrm>
          <a:prstGeom prst="rect">
            <a:avLst/>
          </a:prstGeom>
          <a:solidFill>
            <a:srgbClr val="9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092280" y="4572014"/>
            <a:ext cx="1944216" cy="38779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800" cap="all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Gungsuh" panose="02030600000101010101" pitchFamily="18" charset="-127"/>
              </a:rPr>
              <a:t>г. Рязань</a:t>
            </a:r>
          </a:p>
          <a:p>
            <a:pPr algn="ctr">
              <a:lnSpc>
                <a:spcPct val="80000"/>
              </a:lnSpc>
            </a:pPr>
            <a:endParaRPr lang="en-US" sz="800" cap="all" dirty="0" smtClean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  <a:ea typeface="Gungsuh" panose="02030600000101010101" pitchFamily="18" charset="-127"/>
            </a:endParaRPr>
          </a:p>
          <a:p>
            <a:pPr algn="ctr">
              <a:lnSpc>
                <a:spcPct val="80000"/>
              </a:lnSpc>
            </a:pPr>
            <a:r>
              <a:rPr lang="ru-RU" sz="800" cap="all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Gungsuh" panose="02030600000101010101" pitchFamily="18" charset="-127"/>
              </a:rPr>
              <a:t>16 марта 2017 года</a:t>
            </a:r>
            <a:endParaRPr lang="ru-RU" sz="1100" cap="all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" name="Рисунок 9" descr="Логотип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0"/>
            <a:ext cx="453112" cy="785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899592" y="378041"/>
            <a:ext cx="7632848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680000"/>
                </a:solidFill>
                <a:latin typeface="Cambria" panose="02040503050406030204" pitchFamily="18" charset="0"/>
              </a:rPr>
              <a:t>Число </a:t>
            </a:r>
            <a:r>
              <a:rPr lang="ru-RU" sz="3200" b="1" dirty="0">
                <a:solidFill>
                  <a:srgbClr val="680000"/>
                </a:solidFill>
                <a:latin typeface="Cambria" panose="02040503050406030204" pitchFamily="18" charset="0"/>
              </a:rPr>
              <a:t>сотрудников государственных и муниципальных библиотек</a:t>
            </a:r>
            <a:endParaRPr lang="ru-RU" sz="2400" b="1" dirty="0">
              <a:solidFill>
                <a:srgbClr val="680000"/>
              </a:solidFill>
              <a:latin typeface="Cambria" panose="02040503050406030204" pitchFamily="18" charset="0"/>
            </a:endParaRPr>
          </a:p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1403</a:t>
            </a:r>
          </a:p>
          <a:p>
            <a:pPr algn="ctr"/>
            <a:endParaRPr lang="ru-RU" sz="3600" b="1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endParaRPr>
          </a:p>
          <a:p>
            <a:pPr algn="ctr"/>
            <a:r>
              <a:rPr lang="ru-RU" sz="3200" b="1" dirty="0">
                <a:solidFill>
                  <a:srgbClr val="680000"/>
                </a:solidFill>
                <a:latin typeface="Cambria" panose="02040503050406030204" pitchFamily="18" charset="0"/>
              </a:rPr>
              <a:t>Процент </a:t>
            </a:r>
            <a:r>
              <a:rPr lang="ru-RU" sz="3200" b="1" dirty="0" smtClean="0">
                <a:solidFill>
                  <a:srgbClr val="680000"/>
                </a:solidFill>
                <a:latin typeface="Cambria" panose="02040503050406030204" pitchFamily="18" charset="0"/>
              </a:rPr>
              <a:t>специалистов</a:t>
            </a:r>
          </a:p>
          <a:p>
            <a:pPr algn="ctr"/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57%</a:t>
            </a:r>
          </a:p>
        </p:txBody>
      </p:sp>
    </p:spTree>
    <p:extLst>
      <p:ext uri="{BB962C8B-B14F-4D97-AF65-F5344CB8AC3E}">
        <p14:creationId xmlns:p14="http://schemas.microsoft.com/office/powerpoint/2010/main" val="305026976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8388424" y="3337972"/>
            <a:ext cx="755576" cy="1584176"/>
          </a:xfrm>
          <a:prstGeom prst="rect">
            <a:avLst/>
          </a:prstGeom>
          <a:solidFill>
            <a:srgbClr val="9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7092280" y="4776816"/>
            <a:ext cx="1944216" cy="2946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3328098"/>
            <a:ext cx="755576" cy="1584176"/>
          </a:xfrm>
          <a:prstGeom prst="rect">
            <a:avLst/>
          </a:prstGeom>
          <a:solidFill>
            <a:srgbClr val="9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092280" y="4572014"/>
            <a:ext cx="1944216" cy="38779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800" cap="all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Gungsuh" panose="02030600000101010101" pitchFamily="18" charset="-127"/>
              </a:rPr>
              <a:t>г. Рязань</a:t>
            </a:r>
          </a:p>
          <a:p>
            <a:pPr algn="ctr">
              <a:lnSpc>
                <a:spcPct val="80000"/>
              </a:lnSpc>
            </a:pPr>
            <a:endParaRPr lang="en-US" sz="800" cap="all" dirty="0" smtClean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  <a:ea typeface="Gungsuh" panose="02030600000101010101" pitchFamily="18" charset="-127"/>
            </a:endParaRPr>
          </a:p>
          <a:p>
            <a:pPr algn="ctr">
              <a:lnSpc>
                <a:spcPct val="80000"/>
              </a:lnSpc>
            </a:pPr>
            <a:r>
              <a:rPr lang="ru-RU" sz="800" cap="all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Gungsuh" panose="02030600000101010101" pitchFamily="18" charset="-127"/>
              </a:rPr>
              <a:t>16 марта 2017 года</a:t>
            </a:r>
            <a:endParaRPr lang="ru-RU" sz="1100" cap="all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" name="Рисунок 9" descr="Логотип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0"/>
            <a:ext cx="453112" cy="785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755576" y="392909"/>
            <a:ext cx="7632848" cy="4550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680000"/>
                </a:solidFill>
                <a:latin typeface="Cambria" panose="02040503050406030204" pitchFamily="18" charset="0"/>
              </a:rPr>
              <a:t>Средняя </a:t>
            </a:r>
            <a:r>
              <a:rPr lang="ru-RU" sz="3200" b="1" dirty="0">
                <a:solidFill>
                  <a:srgbClr val="680000"/>
                </a:solidFill>
                <a:latin typeface="Cambria" panose="02040503050406030204" pitchFamily="18" charset="0"/>
              </a:rPr>
              <a:t>заработная плата в библиотеках области </a:t>
            </a:r>
            <a:endParaRPr lang="ru-RU" sz="3200" b="1" dirty="0" smtClean="0">
              <a:solidFill>
                <a:srgbClr val="680000"/>
              </a:solidFill>
              <a:latin typeface="Cambria" panose="020405030504060302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16 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240 тыс. руб.</a:t>
            </a:r>
            <a:endParaRPr lang="ru-RU" sz="3200" b="1" dirty="0" smtClean="0">
              <a:solidFill>
                <a:srgbClr val="680000"/>
              </a:solidFill>
              <a:latin typeface="Cambria" panose="020405030504060302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Менее  15 тыс. руб.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>
                <a:solidFill>
                  <a:srgbClr val="680000"/>
                </a:solidFill>
                <a:latin typeface="Cambria" panose="02040503050406030204" pitchFamily="18" charset="0"/>
              </a:rPr>
              <a:t>20 библиотек или 69% 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>
                <a:solidFill>
                  <a:srgbClr val="680000"/>
                </a:solidFill>
                <a:latin typeface="Cambria" panose="02040503050406030204" pitchFamily="18" charset="0"/>
              </a:rPr>
              <a:t>от общего числа</a:t>
            </a:r>
          </a:p>
          <a:p>
            <a:pPr algn="ctr"/>
            <a:endParaRPr lang="ru-RU" sz="3600" b="1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9059"/>
            <a:ext cx="6773863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317032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8388424" y="3337972"/>
            <a:ext cx="755576" cy="1584176"/>
          </a:xfrm>
          <a:prstGeom prst="rect">
            <a:avLst/>
          </a:prstGeom>
          <a:solidFill>
            <a:srgbClr val="9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7092280" y="4776816"/>
            <a:ext cx="1944216" cy="2946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3328098"/>
            <a:ext cx="755576" cy="1584176"/>
          </a:xfrm>
          <a:prstGeom prst="rect">
            <a:avLst/>
          </a:prstGeom>
          <a:solidFill>
            <a:srgbClr val="9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092280" y="4572014"/>
            <a:ext cx="1944216" cy="38779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800" cap="all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Gungsuh" panose="02030600000101010101" pitchFamily="18" charset="-127"/>
              </a:rPr>
              <a:t>г. Рязань</a:t>
            </a:r>
          </a:p>
          <a:p>
            <a:pPr algn="ctr">
              <a:lnSpc>
                <a:spcPct val="80000"/>
              </a:lnSpc>
            </a:pPr>
            <a:endParaRPr lang="en-US" sz="800" cap="all" dirty="0" smtClean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  <a:ea typeface="Gungsuh" panose="02030600000101010101" pitchFamily="18" charset="-127"/>
            </a:endParaRPr>
          </a:p>
          <a:p>
            <a:pPr algn="ctr">
              <a:lnSpc>
                <a:spcPct val="80000"/>
              </a:lnSpc>
            </a:pPr>
            <a:r>
              <a:rPr lang="ru-RU" sz="800" cap="all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Gungsuh" panose="02030600000101010101" pitchFamily="18" charset="-127"/>
              </a:rPr>
              <a:t>16 марта 2017 года</a:t>
            </a:r>
            <a:endParaRPr lang="ru-RU" sz="1100" cap="all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" name="Рисунок 9" descr="Логотип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0"/>
            <a:ext cx="453112" cy="785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755576" y="392909"/>
            <a:ext cx="7632848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b="1" dirty="0">
              <a:solidFill>
                <a:srgbClr val="680000"/>
              </a:solidFill>
              <a:latin typeface="Cambria" panose="02040503050406030204" pitchFamily="18" charset="0"/>
            </a:endParaRPr>
          </a:p>
          <a:p>
            <a:pPr algn="ctr"/>
            <a:endParaRPr lang="ru-RU" sz="3600" b="1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9059"/>
            <a:ext cx="6773863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Рисунок 10" descr="\\serv_k2\incom\Сервисный центр\Образовательный центр\DSCN0510.JPG"/>
          <p:cNvPicPr/>
          <p:nvPr/>
        </p:nvPicPr>
        <p:blipFill>
          <a:blip r:embed="rId5" cstate="print"/>
          <a:srcRect b="15735"/>
          <a:stretch>
            <a:fillRect/>
          </a:stretch>
        </p:blipFill>
        <p:spPr bwMode="auto">
          <a:xfrm>
            <a:off x="1571604" y="642924"/>
            <a:ext cx="5786478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7317032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8388424" y="3337972"/>
            <a:ext cx="755576" cy="1584176"/>
          </a:xfrm>
          <a:prstGeom prst="rect">
            <a:avLst/>
          </a:prstGeom>
          <a:solidFill>
            <a:srgbClr val="9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7092280" y="4776816"/>
            <a:ext cx="1944216" cy="2946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3328098"/>
            <a:ext cx="755576" cy="1584176"/>
          </a:xfrm>
          <a:prstGeom prst="rect">
            <a:avLst/>
          </a:prstGeom>
          <a:solidFill>
            <a:srgbClr val="9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092280" y="4572014"/>
            <a:ext cx="1944216" cy="38779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800" cap="all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Gungsuh" panose="02030600000101010101" pitchFamily="18" charset="-127"/>
              </a:rPr>
              <a:t>г. Рязань</a:t>
            </a:r>
          </a:p>
          <a:p>
            <a:pPr algn="ctr">
              <a:lnSpc>
                <a:spcPct val="80000"/>
              </a:lnSpc>
            </a:pPr>
            <a:endParaRPr lang="en-US" sz="800" cap="all" dirty="0" smtClean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  <a:ea typeface="Gungsuh" panose="02030600000101010101" pitchFamily="18" charset="-127"/>
            </a:endParaRPr>
          </a:p>
          <a:p>
            <a:pPr algn="ctr">
              <a:lnSpc>
                <a:spcPct val="80000"/>
              </a:lnSpc>
            </a:pPr>
            <a:r>
              <a:rPr lang="ru-RU" sz="800" cap="all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Gungsuh" panose="02030600000101010101" pitchFamily="18" charset="-127"/>
              </a:rPr>
              <a:t>16 марта 2017 года</a:t>
            </a:r>
            <a:endParaRPr lang="ru-RU" sz="1100" cap="all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" name="Рисунок 9" descr="Логотип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0"/>
            <a:ext cx="453112" cy="785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9059"/>
            <a:ext cx="6773863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71600" y="699542"/>
            <a:ext cx="709278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680000"/>
                </a:solidFill>
                <a:latin typeface="Cambria" panose="02040503050406030204" pitchFamily="18" charset="0"/>
              </a:rPr>
              <a:t>Положение о профессиональной адаптации вновь принятых сотрудников </a:t>
            </a:r>
            <a:r>
              <a:rPr lang="ru-RU" sz="3200" b="1" dirty="0" smtClean="0">
                <a:solidFill>
                  <a:srgbClr val="680000"/>
                </a:solidFill>
                <a:latin typeface="Cambria" panose="02040503050406030204" pitchFamily="18" charset="0"/>
              </a:rPr>
              <a:t>библиотеки</a:t>
            </a:r>
          </a:p>
          <a:p>
            <a:pPr algn="ctr"/>
            <a:endParaRPr lang="ru-RU" sz="3200" b="1" dirty="0" smtClean="0">
              <a:solidFill>
                <a:srgbClr val="680000"/>
              </a:solidFill>
              <a:latin typeface="Cambria" panose="02040503050406030204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680000"/>
                </a:solidFill>
                <a:latin typeface="Cambria" panose="02040503050406030204" pitchFamily="18" charset="0"/>
              </a:rPr>
              <a:t> </a:t>
            </a:r>
            <a:r>
              <a:rPr lang="ru-RU" sz="3200" b="1" dirty="0">
                <a:solidFill>
                  <a:srgbClr val="680000"/>
                </a:solidFill>
                <a:latin typeface="Cambria" panose="02040503050406030204" pitchFamily="18" charset="0"/>
              </a:rPr>
              <a:t>Положение о формировании резерва управленческих </a:t>
            </a:r>
            <a:endParaRPr lang="ru-RU" sz="3200" b="1" dirty="0" smtClean="0">
              <a:solidFill>
                <a:srgbClr val="680000"/>
              </a:solidFill>
              <a:latin typeface="Cambria" panose="02040503050406030204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680000"/>
                </a:solidFill>
                <a:latin typeface="Cambria" panose="02040503050406030204" pitchFamily="18" charset="0"/>
              </a:rPr>
              <a:t>кадров </a:t>
            </a:r>
            <a:r>
              <a:rPr lang="ru-RU" sz="3200" b="1" dirty="0">
                <a:solidFill>
                  <a:srgbClr val="680000"/>
                </a:solidFill>
                <a:latin typeface="Cambria" panose="02040503050406030204" pitchFamily="18" charset="0"/>
              </a:rPr>
              <a:t>в библиотеке</a:t>
            </a:r>
          </a:p>
        </p:txBody>
      </p:sp>
    </p:spTree>
    <p:extLst>
      <p:ext uri="{BB962C8B-B14F-4D97-AF65-F5344CB8AC3E}">
        <p14:creationId xmlns:p14="http://schemas.microsoft.com/office/powerpoint/2010/main" val="31261888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8388424" y="3337972"/>
            <a:ext cx="755576" cy="1584176"/>
          </a:xfrm>
          <a:prstGeom prst="rect">
            <a:avLst/>
          </a:prstGeom>
          <a:solidFill>
            <a:srgbClr val="9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7092280" y="4776816"/>
            <a:ext cx="1944216" cy="2946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3328098"/>
            <a:ext cx="377788" cy="1584176"/>
          </a:xfrm>
          <a:prstGeom prst="rect">
            <a:avLst/>
          </a:prstGeom>
          <a:solidFill>
            <a:srgbClr val="9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092280" y="4572014"/>
            <a:ext cx="1944216" cy="38779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800" cap="all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Gungsuh" panose="02030600000101010101" pitchFamily="18" charset="-127"/>
              </a:rPr>
              <a:t>г. Рязань</a:t>
            </a:r>
          </a:p>
          <a:p>
            <a:pPr algn="ctr">
              <a:lnSpc>
                <a:spcPct val="80000"/>
              </a:lnSpc>
            </a:pPr>
            <a:endParaRPr lang="en-US" sz="800" cap="all" dirty="0" smtClean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  <a:ea typeface="Gungsuh" panose="02030600000101010101" pitchFamily="18" charset="-127"/>
            </a:endParaRPr>
          </a:p>
          <a:p>
            <a:pPr algn="ctr">
              <a:lnSpc>
                <a:spcPct val="80000"/>
              </a:lnSpc>
            </a:pPr>
            <a:r>
              <a:rPr lang="ru-RU" sz="800" cap="all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Gungsuh" panose="02030600000101010101" pitchFamily="18" charset="-127"/>
              </a:rPr>
              <a:t>16 марта 2017 года</a:t>
            </a:r>
            <a:endParaRPr lang="ru-RU" sz="1100" cap="all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" name="Рисунок 9" descr="Логотип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0"/>
            <a:ext cx="453112" cy="785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956" y="101739"/>
            <a:ext cx="6773863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\\Serv_k4\информационно-издательский отдел\Афиши 2017\4_Апрель\ТД улица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00" y="1054733"/>
            <a:ext cx="3531283" cy="4016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4040" y="485234"/>
            <a:ext cx="5091113" cy="285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171607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8388424" y="3337972"/>
            <a:ext cx="755576" cy="1584176"/>
          </a:xfrm>
          <a:prstGeom prst="rect">
            <a:avLst/>
          </a:prstGeom>
          <a:solidFill>
            <a:srgbClr val="9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7092280" y="4776816"/>
            <a:ext cx="1944216" cy="2946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3328098"/>
            <a:ext cx="755576" cy="1584176"/>
          </a:xfrm>
          <a:prstGeom prst="rect">
            <a:avLst/>
          </a:prstGeom>
          <a:solidFill>
            <a:srgbClr val="9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092280" y="4572014"/>
            <a:ext cx="1944216" cy="38779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800" cap="all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Gungsuh" panose="02030600000101010101" pitchFamily="18" charset="-127"/>
              </a:rPr>
              <a:t>г. Рязань</a:t>
            </a:r>
          </a:p>
          <a:p>
            <a:pPr algn="ctr">
              <a:lnSpc>
                <a:spcPct val="80000"/>
              </a:lnSpc>
            </a:pPr>
            <a:endParaRPr lang="en-US" sz="800" cap="all" dirty="0" smtClean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  <a:ea typeface="Gungsuh" panose="02030600000101010101" pitchFamily="18" charset="-127"/>
            </a:endParaRPr>
          </a:p>
          <a:p>
            <a:pPr algn="ctr">
              <a:lnSpc>
                <a:spcPct val="80000"/>
              </a:lnSpc>
            </a:pPr>
            <a:r>
              <a:rPr lang="ru-RU" sz="800" cap="all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Gungsuh" panose="02030600000101010101" pitchFamily="18" charset="-127"/>
              </a:rPr>
              <a:t>16 марта 2017 года</a:t>
            </a:r>
            <a:endParaRPr lang="ru-RU" sz="1100" cap="all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" name="Рисунок 9" descr="Логотип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0"/>
            <a:ext cx="453112" cy="785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9059"/>
            <a:ext cx="6773863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 descr="Z:\Сервисный центр\День экологических знаний\1000_56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540188"/>
            <a:ext cx="5102798" cy="295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Z:\Сервисный центр\Год экологии 2017\EKO18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84121"/>
            <a:ext cx="3131840" cy="1296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147415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8388424" y="3337972"/>
            <a:ext cx="755576" cy="1584176"/>
          </a:xfrm>
          <a:prstGeom prst="rect">
            <a:avLst/>
          </a:prstGeom>
          <a:solidFill>
            <a:srgbClr val="9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7092280" y="4776816"/>
            <a:ext cx="1944216" cy="2946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3328098"/>
            <a:ext cx="755576" cy="1584176"/>
          </a:xfrm>
          <a:prstGeom prst="rect">
            <a:avLst/>
          </a:prstGeom>
          <a:solidFill>
            <a:srgbClr val="9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092280" y="4572014"/>
            <a:ext cx="1944216" cy="38779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800" cap="all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Gungsuh" panose="02030600000101010101" pitchFamily="18" charset="-127"/>
              </a:rPr>
              <a:t>г. Рязань</a:t>
            </a:r>
          </a:p>
          <a:p>
            <a:pPr algn="ctr">
              <a:lnSpc>
                <a:spcPct val="80000"/>
              </a:lnSpc>
            </a:pPr>
            <a:endParaRPr lang="en-US" sz="800" cap="all" dirty="0" smtClean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  <a:ea typeface="Gungsuh" panose="02030600000101010101" pitchFamily="18" charset="-127"/>
            </a:endParaRPr>
          </a:p>
          <a:p>
            <a:pPr algn="ctr">
              <a:lnSpc>
                <a:spcPct val="80000"/>
              </a:lnSpc>
            </a:pPr>
            <a:r>
              <a:rPr lang="ru-RU" sz="800" cap="all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Gungsuh" panose="02030600000101010101" pitchFamily="18" charset="-127"/>
              </a:rPr>
              <a:t>16 марта 2017 года</a:t>
            </a:r>
            <a:endParaRPr lang="ru-RU" sz="1100" cap="all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" name="Рисунок 9" descr="Логотип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0"/>
            <a:ext cx="453112" cy="785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9059"/>
            <a:ext cx="6773863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 descr="\\Serv_k4\информационно-издательский отдел\Фото за 2016 год\6_Июнь\Июнь красная площадь - 2016\Фестиваль\DSCN8783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16"/>
          <a:stretch/>
        </p:blipFill>
        <p:spPr bwMode="auto">
          <a:xfrm>
            <a:off x="190888" y="483518"/>
            <a:ext cx="4777719" cy="4036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\\Serv_k4\информационно-издательский отдел\Фото за 2016 год\6_Июнь\Июнь красная площадь - 2016\Фестиваль\20160605_10021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535828"/>
            <a:ext cx="3027140" cy="4036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538754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8388424" y="52312"/>
            <a:ext cx="755576" cy="1584176"/>
          </a:xfrm>
          <a:prstGeom prst="rect">
            <a:avLst/>
          </a:prstGeom>
          <a:solidFill>
            <a:srgbClr val="9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7092280" y="4776816"/>
            <a:ext cx="1944216" cy="2946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3328098"/>
            <a:ext cx="755576" cy="1584176"/>
          </a:xfrm>
          <a:prstGeom prst="rect">
            <a:avLst/>
          </a:prstGeom>
          <a:solidFill>
            <a:srgbClr val="9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092280" y="4572014"/>
            <a:ext cx="1944216" cy="38779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800" cap="all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Gungsuh" panose="02030600000101010101" pitchFamily="18" charset="-127"/>
              </a:rPr>
              <a:t>г. Рязань</a:t>
            </a:r>
          </a:p>
          <a:p>
            <a:pPr algn="ctr">
              <a:lnSpc>
                <a:spcPct val="80000"/>
              </a:lnSpc>
            </a:pPr>
            <a:endParaRPr lang="en-US" sz="800" cap="all" dirty="0" smtClean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  <a:ea typeface="Gungsuh" panose="02030600000101010101" pitchFamily="18" charset="-127"/>
            </a:endParaRPr>
          </a:p>
          <a:p>
            <a:pPr algn="ctr">
              <a:lnSpc>
                <a:spcPct val="80000"/>
              </a:lnSpc>
            </a:pPr>
            <a:r>
              <a:rPr lang="ru-RU" sz="800" cap="all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Gungsuh" panose="02030600000101010101" pitchFamily="18" charset="-127"/>
              </a:rPr>
              <a:t>16 марта 2017 года</a:t>
            </a:r>
            <a:endParaRPr lang="ru-RU" sz="1100" cap="all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" name="Рисунок 9" descr="Логотип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0"/>
            <a:ext cx="453112" cy="785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9059"/>
            <a:ext cx="6773863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 descr="Z:\Сервисный центр\Публичный отчет варианты\фото\СКД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53" y="558831"/>
            <a:ext cx="4283968" cy="285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Z:\Сервисный центр\Публичный отчет варианты\фото\перспективы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854" y="1636488"/>
            <a:ext cx="4279012" cy="2852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756564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8388424" y="3337972"/>
            <a:ext cx="755576" cy="1584176"/>
          </a:xfrm>
          <a:prstGeom prst="rect">
            <a:avLst/>
          </a:prstGeom>
          <a:solidFill>
            <a:srgbClr val="9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7092280" y="4776816"/>
            <a:ext cx="1944216" cy="2946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899592" y="2071684"/>
            <a:ext cx="7379344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ru-RU" sz="4000" b="1" dirty="0" smtClean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092280" y="4572014"/>
            <a:ext cx="1944216" cy="38779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800" cap="all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Gungsuh" panose="02030600000101010101" pitchFamily="18" charset="-127"/>
              </a:rPr>
              <a:t>г. Рязань</a:t>
            </a:r>
          </a:p>
          <a:p>
            <a:pPr algn="ctr">
              <a:lnSpc>
                <a:spcPct val="80000"/>
              </a:lnSpc>
            </a:pPr>
            <a:endParaRPr lang="ru-RU" sz="800" cap="all" dirty="0" smtClean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  <a:ea typeface="Gungsuh" panose="02030600000101010101" pitchFamily="18" charset="-127"/>
            </a:endParaRPr>
          </a:p>
          <a:p>
            <a:pPr algn="ctr">
              <a:lnSpc>
                <a:spcPct val="80000"/>
              </a:lnSpc>
            </a:pPr>
            <a:r>
              <a:rPr lang="ru-RU" sz="800" cap="all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Gungsuh" panose="02030600000101010101" pitchFamily="18" charset="-127"/>
              </a:rPr>
              <a:t>16 марта  2017 года</a:t>
            </a:r>
            <a:endParaRPr lang="ru-RU" sz="1100" cap="all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" name="Рисунок 9" descr="Логотип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0"/>
            <a:ext cx="453112" cy="785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8369" y="88113"/>
            <a:ext cx="3603625" cy="139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 descr="Z:\Сервисный центр\Конференция по чтению 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361"/>
            <a:ext cx="5668292" cy="482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595577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8388424" y="3337972"/>
            <a:ext cx="755576" cy="1584176"/>
          </a:xfrm>
          <a:prstGeom prst="rect">
            <a:avLst/>
          </a:prstGeom>
          <a:solidFill>
            <a:srgbClr val="9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7092280" y="4776816"/>
            <a:ext cx="1944216" cy="2946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3328098"/>
            <a:ext cx="755576" cy="1584176"/>
          </a:xfrm>
          <a:prstGeom prst="rect">
            <a:avLst/>
          </a:prstGeom>
          <a:solidFill>
            <a:srgbClr val="9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092280" y="4572014"/>
            <a:ext cx="1944216" cy="38779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800" cap="all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Gungsuh" panose="02030600000101010101" pitchFamily="18" charset="-127"/>
              </a:rPr>
              <a:t>г. Рязань</a:t>
            </a:r>
          </a:p>
          <a:p>
            <a:pPr algn="ctr">
              <a:lnSpc>
                <a:spcPct val="80000"/>
              </a:lnSpc>
            </a:pPr>
            <a:endParaRPr lang="en-US" sz="800" cap="all" dirty="0" smtClean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  <a:ea typeface="Gungsuh" panose="02030600000101010101" pitchFamily="18" charset="-127"/>
            </a:endParaRPr>
          </a:p>
          <a:p>
            <a:pPr algn="ctr">
              <a:lnSpc>
                <a:spcPct val="80000"/>
              </a:lnSpc>
            </a:pPr>
            <a:r>
              <a:rPr lang="ru-RU" sz="800" cap="all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Gungsuh" panose="02030600000101010101" pitchFamily="18" charset="-127"/>
              </a:rPr>
              <a:t>16 марта 2017 года</a:t>
            </a:r>
            <a:endParaRPr lang="ru-RU" sz="1100" cap="all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" name="Рисунок 9" descr="Логотип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0"/>
            <a:ext cx="453112" cy="785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956" y="69059"/>
            <a:ext cx="6773863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57224" y="642924"/>
            <a:ext cx="62865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680000"/>
                </a:solidFill>
              </a:rPr>
              <a:t>Основы </a:t>
            </a:r>
            <a:r>
              <a:rPr lang="ru-RU" sz="4000" b="1" dirty="0">
                <a:solidFill>
                  <a:srgbClr val="680000"/>
                </a:solidFill>
              </a:rPr>
              <a:t>государственной культурной политики </a:t>
            </a:r>
          </a:p>
        </p:txBody>
      </p:sp>
      <p:sp>
        <p:nvSpPr>
          <p:cNvPr id="49153" name="Rectangle 1"/>
          <p:cNvSpPr>
            <a:spLocks noChangeArrowheads="1"/>
          </p:cNvSpPr>
          <p:nvPr/>
        </p:nvSpPr>
        <p:spPr bwMode="auto">
          <a:xfrm>
            <a:off x="2071670" y="2214560"/>
            <a:ext cx="6000792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Распоряжением Правительства Российской Федерации от 29 февраля 2016 г. № 326-р принята Стратегия государственной культурной политики на период до 2030 года. Она разработана во исполнение Основ государственной культурной политики, утвержденных Указом Президента Российской Федерации от 24 декабря 2014 г. № 808.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618707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8405293" y="2545884"/>
            <a:ext cx="755576" cy="1584176"/>
          </a:xfrm>
          <a:prstGeom prst="rect">
            <a:avLst/>
          </a:prstGeom>
          <a:solidFill>
            <a:srgbClr val="9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7092280" y="4776816"/>
            <a:ext cx="1944216" cy="2946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Логотип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0"/>
            <a:ext cx="453112" cy="785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3925037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Логотип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0"/>
            <a:ext cx="453112" cy="785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0448673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8388424" y="3337972"/>
            <a:ext cx="755576" cy="1584176"/>
          </a:xfrm>
          <a:prstGeom prst="rect">
            <a:avLst/>
          </a:prstGeom>
          <a:solidFill>
            <a:srgbClr val="9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7092280" y="4776816"/>
            <a:ext cx="1944216" cy="2946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3328098"/>
            <a:ext cx="755576" cy="1584176"/>
          </a:xfrm>
          <a:prstGeom prst="rect">
            <a:avLst/>
          </a:prstGeom>
          <a:solidFill>
            <a:srgbClr val="9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092280" y="4572014"/>
            <a:ext cx="1944216" cy="38779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800" cap="all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Gungsuh" panose="02030600000101010101" pitchFamily="18" charset="-127"/>
              </a:rPr>
              <a:t>г. Рязань</a:t>
            </a:r>
          </a:p>
          <a:p>
            <a:pPr algn="ctr">
              <a:lnSpc>
                <a:spcPct val="80000"/>
              </a:lnSpc>
            </a:pPr>
            <a:endParaRPr lang="en-US" sz="800" cap="all" dirty="0" smtClean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  <a:ea typeface="Gungsuh" panose="02030600000101010101" pitchFamily="18" charset="-127"/>
            </a:endParaRPr>
          </a:p>
          <a:p>
            <a:pPr algn="ctr">
              <a:lnSpc>
                <a:spcPct val="80000"/>
              </a:lnSpc>
            </a:pPr>
            <a:r>
              <a:rPr lang="ru-RU" sz="800" cap="all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Gungsuh" panose="02030600000101010101" pitchFamily="18" charset="-127"/>
              </a:rPr>
              <a:t>16 марта 2017 года</a:t>
            </a:r>
            <a:endParaRPr lang="ru-RU" sz="1100" cap="all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" name="Рисунок 9" descr="Логотип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0"/>
            <a:ext cx="453112" cy="785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956" y="69059"/>
            <a:ext cx="6773863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57158" y="285734"/>
            <a:ext cx="82868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680000"/>
                </a:solidFill>
              </a:rPr>
              <a:t>Основы </a:t>
            </a:r>
            <a:r>
              <a:rPr lang="ru-RU" sz="2800" b="1" dirty="0">
                <a:solidFill>
                  <a:srgbClr val="680000"/>
                </a:solidFill>
              </a:rPr>
              <a:t>государственной культурной политики </a:t>
            </a:r>
          </a:p>
        </p:txBody>
      </p:sp>
      <p:sp>
        <p:nvSpPr>
          <p:cNvPr id="49153" name="Rectangle 1"/>
          <p:cNvSpPr>
            <a:spLocks noChangeArrowheads="1"/>
          </p:cNvSpPr>
          <p:nvPr/>
        </p:nvSpPr>
        <p:spPr bwMode="auto">
          <a:xfrm>
            <a:off x="857224" y="714362"/>
            <a:ext cx="7643866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000" dirty="0" smtClean="0"/>
              <a:t>Сохранение и развитие </a:t>
            </a:r>
            <a:r>
              <a:rPr lang="ru-RU" sz="2000" b="1" dirty="0" smtClean="0"/>
              <a:t>единого культурного пространства</a:t>
            </a:r>
            <a:r>
              <a:rPr lang="ru-RU" sz="2000" dirty="0" smtClean="0"/>
              <a:t> России, в том числе путем:</a:t>
            </a:r>
          </a:p>
          <a:p>
            <a:r>
              <a:rPr lang="ru-RU" sz="2000" dirty="0" smtClean="0"/>
              <a:t>развития инфраструктуры культурной деятельности, создания благоприятной культурной среды в малых городах и сельских поселениях, включая создание клубной сети </a:t>
            </a:r>
            <a:r>
              <a:rPr lang="ru-RU" sz="2000" dirty="0" err="1" smtClean="0"/>
              <a:t>киновидеопоказа</a:t>
            </a:r>
            <a:r>
              <a:rPr lang="ru-RU" sz="2000" dirty="0" smtClean="0"/>
              <a:t>;</a:t>
            </a:r>
          </a:p>
          <a:p>
            <a:r>
              <a:rPr lang="ru-RU" sz="2000" dirty="0" smtClean="0"/>
              <a:t>развития книгоиздания и </a:t>
            </a:r>
            <a:r>
              <a:rPr lang="ru-RU" sz="2000" dirty="0" err="1" smtClean="0"/>
              <a:t>книгораспространения</a:t>
            </a:r>
            <a:r>
              <a:rPr lang="ru-RU" sz="2000" dirty="0" smtClean="0"/>
              <a:t>, совершенствования инфраструктуры чтения;</a:t>
            </a:r>
          </a:p>
          <a:p>
            <a:r>
              <a:rPr lang="ru-RU" sz="2000" dirty="0" smtClean="0"/>
              <a:t>использования цифровых коммуникационных технологий для обеспечения доступа граждан к культурным ценностям независимо от места проживания.</a:t>
            </a:r>
          </a:p>
          <a:p>
            <a:r>
              <a:rPr lang="ru-RU" sz="2000" dirty="0" smtClean="0"/>
              <a:t>Сохранение библиотек как общественного института </a:t>
            </a:r>
            <a:r>
              <a:rPr lang="ru-RU" sz="2000" dirty="0" err="1" smtClean="0"/>
              <a:t>распростанения</a:t>
            </a:r>
            <a:r>
              <a:rPr lang="ru-RU" sz="2000" dirty="0" smtClean="0"/>
              <a:t> книги и приобщения к чтению, принятие мер по модернизации их деятельности.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618707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8388424" y="3337972"/>
            <a:ext cx="755576" cy="1584176"/>
          </a:xfrm>
          <a:prstGeom prst="rect">
            <a:avLst/>
          </a:prstGeom>
          <a:solidFill>
            <a:srgbClr val="9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7092280" y="4776816"/>
            <a:ext cx="1944216" cy="2946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3328098"/>
            <a:ext cx="755576" cy="1584176"/>
          </a:xfrm>
          <a:prstGeom prst="rect">
            <a:avLst/>
          </a:prstGeom>
          <a:solidFill>
            <a:srgbClr val="9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092280" y="4572014"/>
            <a:ext cx="1944216" cy="38779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800" cap="all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Gungsuh" panose="02030600000101010101" pitchFamily="18" charset="-127"/>
              </a:rPr>
              <a:t>г. Рязань</a:t>
            </a:r>
          </a:p>
          <a:p>
            <a:pPr algn="ctr">
              <a:lnSpc>
                <a:spcPct val="80000"/>
              </a:lnSpc>
            </a:pPr>
            <a:endParaRPr lang="en-US" sz="800" cap="all" dirty="0" smtClean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  <a:ea typeface="Gungsuh" panose="02030600000101010101" pitchFamily="18" charset="-127"/>
            </a:endParaRPr>
          </a:p>
          <a:p>
            <a:pPr algn="ctr">
              <a:lnSpc>
                <a:spcPct val="80000"/>
              </a:lnSpc>
            </a:pPr>
            <a:r>
              <a:rPr lang="ru-RU" sz="800" cap="all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Gungsuh" panose="02030600000101010101" pitchFamily="18" charset="-127"/>
              </a:rPr>
              <a:t>16 марта 2017 года</a:t>
            </a:r>
            <a:endParaRPr lang="ru-RU" sz="1100" cap="all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" name="Рисунок 9" descr="Логотип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0"/>
            <a:ext cx="453112" cy="785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956" y="69059"/>
            <a:ext cx="6773863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153" name="Rectangle 1"/>
          <p:cNvSpPr>
            <a:spLocks noChangeArrowheads="1"/>
          </p:cNvSpPr>
          <p:nvPr/>
        </p:nvSpPr>
        <p:spPr bwMode="auto">
          <a:xfrm>
            <a:off x="1000100" y="857238"/>
            <a:ext cx="7072362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000" dirty="0" smtClean="0"/>
              <a:t>Распоряжением Правительства Российской Федерации от 29 февраля 2016 г. № 326-р принята</a:t>
            </a:r>
          </a:p>
          <a:p>
            <a:r>
              <a:rPr lang="ru-RU" sz="2800" b="1" dirty="0" smtClean="0">
                <a:solidFill>
                  <a:srgbClr val="680000"/>
                </a:solidFill>
              </a:rPr>
              <a:t>Стратегия государственной культурной политики на период до 2030 года.</a:t>
            </a:r>
          </a:p>
          <a:p>
            <a:endParaRPr lang="ru-RU" sz="2000" dirty="0" smtClean="0"/>
          </a:p>
          <a:p>
            <a:r>
              <a:rPr lang="ru-RU" sz="2000" dirty="0" smtClean="0"/>
              <a:t>Она разработана во исполнение Основ государственной культурной политики, утвержденных Указом Президента Российской Федерации от 24 декабря 2014 г. № 808.</a:t>
            </a:r>
          </a:p>
        </p:txBody>
      </p:sp>
    </p:spTree>
    <p:extLst>
      <p:ext uri="{BB962C8B-B14F-4D97-AF65-F5344CB8AC3E}">
        <p14:creationId xmlns:p14="http://schemas.microsoft.com/office/powerpoint/2010/main" val="407618707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8388424" y="3337972"/>
            <a:ext cx="755576" cy="1584176"/>
          </a:xfrm>
          <a:prstGeom prst="rect">
            <a:avLst/>
          </a:prstGeom>
          <a:solidFill>
            <a:srgbClr val="9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7092280" y="4776816"/>
            <a:ext cx="1944216" cy="2946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3328098"/>
            <a:ext cx="755576" cy="1584176"/>
          </a:xfrm>
          <a:prstGeom prst="rect">
            <a:avLst/>
          </a:prstGeom>
          <a:solidFill>
            <a:srgbClr val="9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9592" y="2071684"/>
            <a:ext cx="7379344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ru-RU" sz="4000" b="1" dirty="0" smtClean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092280" y="4572014"/>
            <a:ext cx="1944216" cy="38779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800" cap="all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Gungsuh" panose="02030600000101010101" pitchFamily="18" charset="-127"/>
              </a:rPr>
              <a:t>г. Рязань</a:t>
            </a:r>
          </a:p>
          <a:p>
            <a:pPr algn="ctr">
              <a:lnSpc>
                <a:spcPct val="80000"/>
              </a:lnSpc>
            </a:pPr>
            <a:endParaRPr lang="en-US" sz="800" cap="all" dirty="0" smtClean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  <a:ea typeface="Gungsuh" panose="02030600000101010101" pitchFamily="18" charset="-127"/>
            </a:endParaRPr>
          </a:p>
          <a:p>
            <a:pPr algn="ctr">
              <a:lnSpc>
                <a:spcPct val="80000"/>
              </a:lnSpc>
            </a:pPr>
            <a:r>
              <a:rPr lang="ru-RU" sz="800" cap="all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Gungsuh" panose="02030600000101010101" pitchFamily="18" charset="-127"/>
              </a:rPr>
              <a:t>16 марта </a:t>
            </a:r>
            <a:r>
              <a:rPr lang="ru-RU" sz="800" cap="all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Gungsuh" panose="02030600000101010101" pitchFamily="18" charset="-127"/>
              </a:rPr>
              <a:t>2017 года</a:t>
            </a:r>
            <a:endParaRPr lang="ru-RU" sz="1100" cap="all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" name="Рисунок 9" descr="Логотип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0"/>
            <a:ext cx="453112" cy="785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214852" y="702078"/>
            <a:ext cx="882164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680000"/>
                </a:solidFill>
                <a:latin typeface="Cambria" panose="02040503050406030204" pitchFamily="18" charset="0"/>
              </a:rPr>
              <a:t>Доступ </a:t>
            </a:r>
            <a:r>
              <a:rPr lang="ru-RU" sz="2400" b="1" dirty="0">
                <a:solidFill>
                  <a:srgbClr val="680000"/>
                </a:solidFill>
                <a:latin typeface="Cambria" panose="02040503050406030204" pitchFamily="18" charset="0"/>
              </a:rPr>
              <a:t>в Интернет </a:t>
            </a:r>
            <a:r>
              <a:rPr lang="ru-RU" sz="2400" b="1" dirty="0" smtClean="0">
                <a:solidFill>
                  <a:srgbClr val="680000"/>
                </a:solidFill>
                <a:latin typeface="Cambria" panose="02040503050406030204" pitchFamily="18" charset="0"/>
              </a:rPr>
              <a:t>–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282 библиотеки    </a:t>
            </a:r>
            <a:r>
              <a:rPr lang="ru-RU" sz="2400" b="1" dirty="0" smtClean="0">
                <a:solidFill>
                  <a:srgbClr val="680000"/>
                </a:solidFill>
                <a:latin typeface="Cambria" panose="02040503050406030204" pitchFamily="18" charset="0"/>
              </a:rPr>
              <a:t>(+</a:t>
            </a:r>
            <a:r>
              <a:rPr lang="ru-RU" sz="2400" b="1" dirty="0">
                <a:solidFill>
                  <a:srgbClr val="680000"/>
                </a:solidFill>
                <a:latin typeface="Cambria" panose="02040503050406030204" pitchFamily="18" charset="0"/>
              </a:rPr>
              <a:t>19 к 2015 году</a:t>
            </a:r>
            <a:r>
              <a:rPr lang="ru-RU" sz="2400" b="1" dirty="0" smtClean="0">
                <a:solidFill>
                  <a:srgbClr val="680000"/>
                </a:solidFill>
                <a:latin typeface="Cambria" panose="02040503050406030204" pitchFamily="18" charset="0"/>
              </a:rPr>
              <a:t>)</a:t>
            </a:r>
            <a:endParaRPr lang="ru-RU" sz="800" b="1" dirty="0" smtClean="0">
              <a:solidFill>
                <a:srgbClr val="680000"/>
              </a:solidFill>
              <a:latin typeface="Cambria" panose="02040503050406030204" pitchFamily="18" charset="0"/>
            </a:endParaRPr>
          </a:p>
          <a:p>
            <a:endParaRPr lang="ru-RU" sz="800" b="1" dirty="0" smtClean="0">
              <a:solidFill>
                <a:srgbClr val="680000"/>
              </a:solidFill>
              <a:latin typeface="Cambria" panose="02040503050406030204" pitchFamily="18" charset="0"/>
            </a:endParaRPr>
          </a:p>
          <a:p>
            <a:endParaRPr lang="ru-RU" sz="2800" b="1" dirty="0" smtClean="0">
              <a:solidFill>
                <a:srgbClr val="680000"/>
              </a:solidFill>
              <a:latin typeface="Cambria" panose="02040503050406030204" pitchFamily="18" charset="0"/>
            </a:endParaRPr>
          </a:p>
          <a:p>
            <a:r>
              <a:rPr lang="ru-RU" sz="2800" b="1" dirty="0" smtClean="0">
                <a:solidFill>
                  <a:srgbClr val="680000"/>
                </a:solidFill>
                <a:latin typeface="Cambria" panose="02040503050406030204" pitchFamily="18" charset="0"/>
              </a:rPr>
              <a:t>имеют </a:t>
            </a:r>
            <a:r>
              <a:rPr lang="ru-RU" sz="2800" b="1" dirty="0">
                <a:solidFill>
                  <a:srgbClr val="680000"/>
                </a:solidFill>
                <a:latin typeface="Cambria" panose="02040503050406030204" pitchFamily="18" charset="0"/>
              </a:rPr>
              <a:t>собственные </a:t>
            </a:r>
            <a:r>
              <a:rPr lang="ru-RU" sz="2800" b="1" dirty="0" smtClean="0">
                <a:solidFill>
                  <a:srgbClr val="680000"/>
                </a:solidFill>
                <a:latin typeface="Cambria" panose="02040503050406030204" pitchFamily="18" charset="0"/>
              </a:rPr>
              <a:t>сайты              </a:t>
            </a:r>
            <a:r>
              <a:rPr lang="ru-RU" sz="2400" b="1" dirty="0" smtClean="0">
                <a:solidFill>
                  <a:srgbClr val="680000"/>
                </a:solidFill>
                <a:latin typeface="Cambria" panose="02040503050406030204" pitchFamily="18" charset="0"/>
              </a:rPr>
              <a:t>26 </a:t>
            </a:r>
            <a:r>
              <a:rPr lang="ru-RU" sz="2400" b="1" dirty="0">
                <a:solidFill>
                  <a:srgbClr val="680000"/>
                </a:solidFill>
                <a:latin typeface="Cambria" panose="02040503050406030204" pitchFamily="18" charset="0"/>
              </a:rPr>
              <a:t>библиотек (+7</a:t>
            </a:r>
            <a:r>
              <a:rPr lang="ru-RU" sz="2400" b="1" dirty="0" smtClean="0">
                <a:solidFill>
                  <a:srgbClr val="680000"/>
                </a:solidFill>
                <a:latin typeface="Cambria" panose="02040503050406030204" pitchFamily="18" charset="0"/>
              </a:rPr>
              <a:t>)</a:t>
            </a:r>
          </a:p>
          <a:p>
            <a:endParaRPr lang="ru-RU" sz="800" b="1" dirty="0" smtClean="0">
              <a:solidFill>
                <a:srgbClr val="680000"/>
              </a:solidFill>
              <a:latin typeface="Cambria" panose="02040503050406030204" pitchFamily="18" charset="0"/>
            </a:endParaRPr>
          </a:p>
          <a:p>
            <a:endParaRPr lang="ru-RU" sz="2400" b="1" dirty="0" smtClean="0">
              <a:solidFill>
                <a:srgbClr val="680000"/>
              </a:solidFill>
              <a:latin typeface="Cambria" panose="02040503050406030204" pitchFamily="18" charset="0"/>
            </a:endParaRPr>
          </a:p>
          <a:p>
            <a:r>
              <a:rPr lang="ru-RU" sz="2400" b="1" dirty="0" smtClean="0">
                <a:solidFill>
                  <a:srgbClr val="680000"/>
                </a:solidFill>
                <a:latin typeface="Cambria" panose="02040503050406030204" pitchFamily="18" charset="0"/>
              </a:rPr>
              <a:t>      </a:t>
            </a:r>
            <a:r>
              <a:rPr lang="ru-RU" sz="2400" b="1" dirty="0" smtClean="0">
                <a:solidFill>
                  <a:srgbClr val="680000"/>
                </a:solidFill>
                <a:latin typeface="Cambria" panose="02040503050406030204" pitchFamily="18" charset="0"/>
              </a:rPr>
              <a:t>  </a:t>
            </a:r>
            <a:r>
              <a:rPr lang="ru-RU" sz="2400" b="1" dirty="0" smtClean="0">
                <a:solidFill>
                  <a:srgbClr val="680000"/>
                </a:solidFill>
                <a:latin typeface="Cambria" panose="02040503050406030204" pitchFamily="18" charset="0"/>
              </a:rPr>
              <a:t>объем </a:t>
            </a:r>
            <a:endParaRPr lang="ru-RU" sz="2400" b="1" dirty="0">
              <a:solidFill>
                <a:srgbClr val="680000"/>
              </a:solidFill>
              <a:latin typeface="Cambria" panose="02040503050406030204" pitchFamily="18" charset="0"/>
            </a:endParaRPr>
          </a:p>
          <a:p>
            <a:r>
              <a:rPr lang="ru-RU" sz="2400" b="1" dirty="0" smtClean="0">
                <a:solidFill>
                  <a:srgbClr val="680000"/>
                </a:solidFill>
                <a:latin typeface="Cambria" panose="02040503050406030204" pitchFamily="18" charset="0"/>
              </a:rPr>
              <a:t>        электронного каталога                         </a:t>
            </a:r>
            <a:r>
              <a:rPr lang="ru-RU" sz="2400" b="1" dirty="0" smtClean="0">
                <a:solidFill>
                  <a:srgbClr val="680000"/>
                </a:solidFill>
                <a:latin typeface="Cambria" panose="02040503050406030204" pitchFamily="18" charset="0"/>
              </a:rPr>
              <a:t> </a:t>
            </a:r>
            <a:r>
              <a:rPr lang="ru-RU" sz="2400" b="1" dirty="0" smtClean="0">
                <a:solidFill>
                  <a:srgbClr val="680000"/>
                </a:solidFill>
                <a:latin typeface="Cambria" panose="02040503050406030204" pitchFamily="18" charset="0"/>
              </a:rPr>
              <a:t>1336,98  </a:t>
            </a:r>
            <a:r>
              <a:rPr lang="ru-RU" sz="2400" b="1" dirty="0">
                <a:solidFill>
                  <a:srgbClr val="680000"/>
                </a:solidFill>
                <a:latin typeface="Cambria" panose="02040503050406030204" pitchFamily="18" charset="0"/>
              </a:rPr>
              <a:t>(+62,11</a:t>
            </a:r>
            <a:r>
              <a:rPr lang="ru-RU" sz="2400" b="1" dirty="0" smtClean="0">
                <a:solidFill>
                  <a:srgbClr val="680000"/>
                </a:solidFill>
                <a:latin typeface="Cambria" panose="02040503050406030204" pitchFamily="18" charset="0"/>
              </a:rPr>
              <a:t>)</a:t>
            </a:r>
          </a:p>
          <a:p>
            <a:r>
              <a:rPr lang="ru-RU" sz="2400" b="1" dirty="0">
                <a:solidFill>
                  <a:srgbClr val="680000"/>
                </a:solidFill>
                <a:latin typeface="Cambria" panose="02040503050406030204" pitchFamily="18" charset="0"/>
              </a:rPr>
              <a:t> </a:t>
            </a:r>
            <a:endParaRPr lang="ru-RU" sz="2400" b="1" dirty="0" smtClean="0">
              <a:solidFill>
                <a:srgbClr val="680000"/>
              </a:solidFill>
              <a:latin typeface="Cambria" panose="02040503050406030204" pitchFamily="18" charset="0"/>
            </a:endParaRPr>
          </a:p>
          <a:p>
            <a:r>
              <a:rPr lang="ru-RU" sz="2400" b="1" dirty="0" smtClean="0">
                <a:solidFill>
                  <a:srgbClr val="680000"/>
                </a:solidFill>
                <a:latin typeface="Cambria" panose="02040503050406030204" pitchFamily="18" charset="0"/>
              </a:rPr>
              <a:t>         объем  </a:t>
            </a:r>
            <a:r>
              <a:rPr lang="ru-RU" sz="2400" b="1" dirty="0">
                <a:solidFill>
                  <a:srgbClr val="680000"/>
                </a:solidFill>
                <a:latin typeface="Cambria" panose="02040503050406030204" pitchFamily="18" charset="0"/>
              </a:rPr>
              <a:t>CКБРО </a:t>
            </a:r>
            <a:r>
              <a:rPr lang="ru-RU" sz="2400" b="1" dirty="0" smtClean="0">
                <a:solidFill>
                  <a:srgbClr val="680000"/>
                </a:solidFill>
                <a:latin typeface="Cambria" panose="02040503050406030204" pitchFamily="18" charset="0"/>
              </a:rPr>
              <a:t>                                              446940 записей</a:t>
            </a:r>
            <a:endParaRPr lang="ru-RU" sz="2400" b="1" dirty="0">
              <a:solidFill>
                <a:srgbClr val="680000"/>
              </a:solidFill>
              <a:latin typeface="Cambria" panose="02040503050406030204" pitchFamily="18" charset="0"/>
            </a:endParaRPr>
          </a:p>
          <a:p>
            <a:endParaRPr lang="ru-RU" sz="2400" b="1" dirty="0">
              <a:solidFill>
                <a:srgbClr val="680000"/>
              </a:solidFill>
              <a:latin typeface="Cambria" panose="020405030504060302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417" y="69059"/>
            <a:ext cx="6773863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927922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8388424" y="3337972"/>
            <a:ext cx="755576" cy="1584176"/>
          </a:xfrm>
          <a:prstGeom prst="rect">
            <a:avLst/>
          </a:prstGeom>
          <a:solidFill>
            <a:srgbClr val="9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7092280" y="4776816"/>
            <a:ext cx="1944216" cy="2946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3328098"/>
            <a:ext cx="755576" cy="1584176"/>
          </a:xfrm>
          <a:prstGeom prst="rect">
            <a:avLst/>
          </a:prstGeom>
          <a:solidFill>
            <a:srgbClr val="9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9592" y="2071684"/>
            <a:ext cx="7379344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ru-RU" sz="4000" b="1" dirty="0" smtClean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092280" y="4572014"/>
            <a:ext cx="1944216" cy="38779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800" cap="all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Gungsuh" panose="02030600000101010101" pitchFamily="18" charset="-127"/>
              </a:rPr>
              <a:t>г. Рязань</a:t>
            </a:r>
          </a:p>
          <a:p>
            <a:pPr algn="ctr">
              <a:lnSpc>
                <a:spcPct val="80000"/>
              </a:lnSpc>
            </a:pPr>
            <a:endParaRPr lang="en-US" sz="800" cap="all" dirty="0" smtClean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  <a:ea typeface="Gungsuh" panose="02030600000101010101" pitchFamily="18" charset="-127"/>
            </a:endParaRPr>
          </a:p>
          <a:p>
            <a:pPr algn="ctr">
              <a:lnSpc>
                <a:spcPct val="80000"/>
              </a:lnSpc>
            </a:pPr>
            <a:r>
              <a:rPr lang="ru-RU" sz="800" cap="all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Gungsuh" panose="02030600000101010101" pitchFamily="18" charset="-127"/>
              </a:rPr>
              <a:t>15 марта 2017 года</a:t>
            </a:r>
            <a:endParaRPr lang="ru-RU" sz="1100" cap="all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" name="Рисунок 9" descr="Логотип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0"/>
            <a:ext cx="453112" cy="785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857224" y="627534"/>
            <a:ext cx="757242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Имеют зону 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Wi-Fi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                  </a:t>
            </a:r>
            <a:endParaRPr lang="ru-RU" sz="2400" b="1" dirty="0" smtClean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endParaRPr>
          </a:p>
          <a:p>
            <a:pPr lvl="0"/>
            <a:r>
              <a:rPr lang="ru-RU" sz="2400" b="1" dirty="0">
                <a:solidFill>
                  <a:srgbClr val="680000"/>
                </a:solidFill>
                <a:latin typeface="Cambria" panose="02040503050406030204" pitchFamily="18" charset="0"/>
              </a:rPr>
              <a:t> </a:t>
            </a:r>
            <a:r>
              <a:rPr lang="ru-RU" sz="2400" b="1" dirty="0" smtClean="0">
                <a:solidFill>
                  <a:srgbClr val="680000"/>
                </a:solidFill>
                <a:latin typeface="Cambria" panose="02040503050406030204" pitchFamily="18" charset="0"/>
              </a:rPr>
              <a:t>        43  </a:t>
            </a:r>
            <a:r>
              <a:rPr lang="ru-RU" sz="2400" b="1" dirty="0">
                <a:solidFill>
                  <a:srgbClr val="680000"/>
                </a:solidFill>
                <a:latin typeface="Cambria" panose="02040503050406030204" pitchFamily="18" charset="0"/>
              </a:rPr>
              <a:t>муниципальные </a:t>
            </a:r>
            <a:r>
              <a:rPr lang="ru-RU" sz="2400" b="1" dirty="0" smtClean="0">
                <a:solidFill>
                  <a:srgbClr val="680000"/>
                </a:solidFill>
                <a:latin typeface="Cambria" panose="02040503050406030204" pitchFamily="18" charset="0"/>
              </a:rPr>
              <a:t>библиотеки:</a:t>
            </a:r>
            <a:endParaRPr lang="ru-RU" sz="2400" b="1" dirty="0">
              <a:solidFill>
                <a:srgbClr val="680000"/>
              </a:solidFill>
              <a:latin typeface="Cambria" panose="02040503050406030204" pitchFamily="18" charset="0"/>
            </a:endParaRPr>
          </a:p>
          <a:p>
            <a:pPr lvl="0"/>
            <a:endParaRPr lang="ru-RU" sz="2400" b="1" dirty="0" smtClean="0">
              <a:solidFill>
                <a:srgbClr val="680000"/>
              </a:solidFill>
              <a:latin typeface="Cambria" panose="02040503050406030204" pitchFamily="18" charset="0"/>
            </a:endParaRPr>
          </a:p>
          <a:p>
            <a:pPr lvl="0"/>
            <a:r>
              <a:rPr lang="ru-RU" sz="2400" b="1" dirty="0" err="1" smtClean="0">
                <a:solidFill>
                  <a:srgbClr val="680000"/>
                </a:solidFill>
                <a:latin typeface="Cambria" panose="02040503050406030204" pitchFamily="18" charset="0"/>
              </a:rPr>
              <a:t>Ермишинский</a:t>
            </a:r>
            <a:r>
              <a:rPr lang="ru-RU" sz="2400" b="1" dirty="0">
                <a:solidFill>
                  <a:srgbClr val="680000"/>
                </a:solidFill>
                <a:latin typeface="Cambria" panose="02040503050406030204" pitchFamily="18" charset="0"/>
              </a:rPr>
              <a:t>, </a:t>
            </a:r>
            <a:r>
              <a:rPr lang="ru-RU" sz="2400" b="1" dirty="0" err="1">
                <a:solidFill>
                  <a:srgbClr val="680000"/>
                </a:solidFill>
                <a:latin typeface="Cambria" panose="02040503050406030204" pitchFamily="18" charset="0"/>
              </a:rPr>
              <a:t>Захаровский</a:t>
            </a:r>
            <a:r>
              <a:rPr lang="ru-RU" sz="2400" b="1" dirty="0">
                <a:solidFill>
                  <a:srgbClr val="680000"/>
                </a:solidFill>
                <a:latin typeface="Cambria" panose="02040503050406030204" pitchFamily="18" charset="0"/>
              </a:rPr>
              <a:t>, </a:t>
            </a:r>
            <a:r>
              <a:rPr lang="ru-RU" sz="2400" b="1" dirty="0" err="1">
                <a:solidFill>
                  <a:srgbClr val="680000"/>
                </a:solidFill>
                <a:latin typeface="Cambria" panose="02040503050406030204" pitchFamily="18" charset="0"/>
              </a:rPr>
              <a:t>Кадомский</a:t>
            </a:r>
            <a:r>
              <a:rPr lang="ru-RU" sz="2400" b="1" dirty="0">
                <a:solidFill>
                  <a:srgbClr val="680000"/>
                </a:solidFill>
                <a:latin typeface="Cambria" panose="02040503050406030204" pitchFamily="18" charset="0"/>
              </a:rPr>
              <a:t>, </a:t>
            </a:r>
            <a:r>
              <a:rPr lang="ru-RU" sz="2400" b="1" dirty="0" err="1">
                <a:solidFill>
                  <a:srgbClr val="680000"/>
                </a:solidFill>
                <a:latin typeface="Cambria" panose="02040503050406030204" pitchFamily="18" charset="0"/>
              </a:rPr>
              <a:t>Касимовский</a:t>
            </a:r>
            <a:r>
              <a:rPr lang="ru-RU" sz="2400" b="1" dirty="0">
                <a:solidFill>
                  <a:srgbClr val="680000"/>
                </a:solidFill>
                <a:latin typeface="Cambria" panose="02040503050406030204" pitchFamily="18" charset="0"/>
              </a:rPr>
              <a:t>, </a:t>
            </a:r>
            <a:r>
              <a:rPr lang="ru-RU" sz="2400" b="1" dirty="0" err="1">
                <a:solidFill>
                  <a:srgbClr val="680000"/>
                </a:solidFill>
                <a:latin typeface="Cambria" panose="02040503050406030204" pitchFamily="18" charset="0"/>
              </a:rPr>
              <a:t>Кораблинский</a:t>
            </a:r>
            <a:r>
              <a:rPr lang="ru-RU" sz="2400" b="1" dirty="0">
                <a:solidFill>
                  <a:srgbClr val="680000"/>
                </a:solidFill>
                <a:latin typeface="Cambria" panose="02040503050406030204" pitchFamily="18" charset="0"/>
              </a:rPr>
              <a:t>, Михайловский, </a:t>
            </a:r>
            <a:r>
              <a:rPr lang="ru-RU" sz="2400" b="1" dirty="0" err="1">
                <a:solidFill>
                  <a:srgbClr val="680000"/>
                </a:solidFill>
                <a:latin typeface="Cambria" panose="02040503050406030204" pitchFamily="18" charset="0"/>
              </a:rPr>
              <a:t>Пителинский</a:t>
            </a:r>
            <a:r>
              <a:rPr lang="ru-RU" sz="2400" b="1" dirty="0">
                <a:solidFill>
                  <a:srgbClr val="680000"/>
                </a:solidFill>
                <a:latin typeface="Cambria" panose="02040503050406030204" pitchFamily="18" charset="0"/>
              </a:rPr>
              <a:t>, </a:t>
            </a:r>
            <a:r>
              <a:rPr lang="ru-RU" sz="2400" b="1" dirty="0" err="1">
                <a:solidFill>
                  <a:srgbClr val="680000"/>
                </a:solidFill>
                <a:latin typeface="Cambria" panose="02040503050406030204" pitchFamily="18" charset="0"/>
              </a:rPr>
              <a:t>Пронский</a:t>
            </a:r>
            <a:r>
              <a:rPr lang="ru-RU" sz="2400" b="1" dirty="0">
                <a:solidFill>
                  <a:srgbClr val="680000"/>
                </a:solidFill>
                <a:latin typeface="Cambria" panose="02040503050406030204" pitchFamily="18" charset="0"/>
              </a:rPr>
              <a:t>, </a:t>
            </a:r>
            <a:r>
              <a:rPr lang="ru-RU" sz="2400" b="1" dirty="0" err="1">
                <a:solidFill>
                  <a:srgbClr val="680000"/>
                </a:solidFill>
                <a:latin typeface="Cambria" panose="02040503050406030204" pitchFamily="18" charset="0"/>
              </a:rPr>
              <a:t>Путятинский</a:t>
            </a:r>
            <a:r>
              <a:rPr lang="ru-RU" sz="2400" b="1" dirty="0">
                <a:solidFill>
                  <a:srgbClr val="680000"/>
                </a:solidFill>
                <a:latin typeface="Cambria" panose="02040503050406030204" pitchFamily="18" charset="0"/>
              </a:rPr>
              <a:t>, </a:t>
            </a:r>
            <a:r>
              <a:rPr lang="ru-RU" sz="2400" b="1" dirty="0" err="1">
                <a:solidFill>
                  <a:srgbClr val="680000"/>
                </a:solidFill>
                <a:latin typeface="Cambria" panose="02040503050406030204" pitchFamily="18" charset="0"/>
              </a:rPr>
              <a:t>Рыбновский</a:t>
            </a:r>
            <a:r>
              <a:rPr lang="ru-RU" sz="2400" b="1" dirty="0">
                <a:solidFill>
                  <a:srgbClr val="680000"/>
                </a:solidFill>
                <a:latin typeface="Cambria" panose="02040503050406030204" pitchFamily="18" charset="0"/>
              </a:rPr>
              <a:t>, Ряжский, </a:t>
            </a:r>
            <a:r>
              <a:rPr lang="ru-RU" sz="2400" b="1" dirty="0" err="1">
                <a:solidFill>
                  <a:srgbClr val="680000"/>
                </a:solidFill>
                <a:latin typeface="Cambria" panose="02040503050406030204" pitchFamily="18" charset="0"/>
              </a:rPr>
              <a:t>Сараевский</a:t>
            </a:r>
            <a:r>
              <a:rPr lang="ru-RU" sz="2400" b="1" dirty="0">
                <a:solidFill>
                  <a:srgbClr val="680000"/>
                </a:solidFill>
                <a:latin typeface="Cambria" panose="02040503050406030204" pitchFamily="18" charset="0"/>
              </a:rPr>
              <a:t>, </a:t>
            </a:r>
            <a:r>
              <a:rPr lang="ru-RU" sz="2400" b="1" dirty="0" err="1">
                <a:solidFill>
                  <a:srgbClr val="680000"/>
                </a:solidFill>
                <a:latin typeface="Cambria" panose="02040503050406030204" pitchFamily="18" charset="0"/>
              </a:rPr>
              <a:t>Скопинский</a:t>
            </a:r>
            <a:r>
              <a:rPr lang="ru-RU" sz="2400" b="1" dirty="0">
                <a:solidFill>
                  <a:srgbClr val="680000"/>
                </a:solidFill>
                <a:latin typeface="Cambria" panose="02040503050406030204" pitchFamily="18" charset="0"/>
              </a:rPr>
              <a:t>, Спасский, </a:t>
            </a:r>
            <a:r>
              <a:rPr lang="ru-RU" sz="2400" b="1" dirty="0" err="1">
                <a:solidFill>
                  <a:srgbClr val="680000"/>
                </a:solidFill>
                <a:latin typeface="Cambria" panose="02040503050406030204" pitchFamily="18" charset="0"/>
              </a:rPr>
              <a:t>Чучковский</a:t>
            </a:r>
            <a:r>
              <a:rPr lang="ru-RU" sz="2400" b="1" dirty="0">
                <a:solidFill>
                  <a:srgbClr val="680000"/>
                </a:solidFill>
                <a:latin typeface="Cambria" panose="02040503050406030204" pitchFamily="18" charset="0"/>
              </a:rPr>
              <a:t>, </a:t>
            </a:r>
            <a:r>
              <a:rPr lang="ru-RU" sz="2400" b="1" dirty="0" err="1">
                <a:solidFill>
                  <a:srgbClr val="680000"/>
                </a:solidFill>
                <a:latin typeface="Cambria" panose="02040503050406030204" pitchFamily="18" charset="0"/>
              </a:rPr>
              <a:t>Шацкий</a:t>
            </a:r>
            <a:r>
              <a:rPr lang="ru-RU" sz="2400" b="1" dirty="0">
                <a:solidFill>
                  <a:srgbClr val="680000"/>
                </a:solidFill>
                <a:latin typeface="Cambria" panose="02040503050406030204" pitchFamily="18" charset="0"/>
              </a:rPr>
              <a:t>, Шиловский районы, а также г. </a:t>
            </a:r>
            <a:r>
              <a:rPr lang="ru-RU" sz="2400" b="1" dirty="0" err="1">
                <a:solidFill>
                  <a:srgbClr val="680000"/>
                </a:solidFill>
                <a:latin typeface="Cambria" panose="02040503050406030204" pitchFamily="18" charset="0"/>
              </a:rPr>
              <a:t>Касимов</a:t>
            </a:r>
            <a:r>
              <a:rPr lang="ru-RU" sz="2400" b="1" dirty="0">
                <a:solidFill>
                  <a:srgbClr val="680000"/>
                </a:solidFill>
                <a:latin typeface="Cambria" panose="02040503050406030204" pitchFamily="18" charset="0"/>
              </a:rPr>
              <a:t>, </a:t>
            </a:r>
            <a:endParaRPr lang="ru-RU" sz="2400" b="1" dirty="0" smtClean="0">
              <a:solidFill>
                <a:srgbClr val="680000"/>
              </a:solidFill>
              <a:latin typeface="Cambria" panose="02040503050406030204" pitchFamily="18" charset="0"/>
            </a:endParaRPr>
          </a:p>
          <a:p>
            <a:pPr lvl="0"/>
            <a:r>
              <a:rPr lang="ru-RU" sz="2400" b="1" dirty="0" smtClean="0">
                <a:solidFill>
                  <a:srgbClr val="680000"/>
                </a:solidFill>
                <a:latin typeface="Cambria" panose="02040503050406030204" pitchFamily="18" charset="0"/>
              </a:rPr>
              <a:t>ЦБС </a:t>
            </a:r>
            <a:r>
              <a:rPr lang="ru-RU" sz="2400" b="1" dirty="0">
                <a:solidFill>
                  <a:srgbClr val="680000"/>
                </a:solidFill>
                <a:latin typeface="Cambria" panose="02040503050406030204" pitchFamily="18" charset="0"/>
              </a:rPr>
              <a:t>г. Рязани, ЦСДБ г. Рязани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618707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8388424" y="3337972"/>
            <a:ext cx="755576" cy="1584176"/>
          </a:xfrm>
          <a:prstGeom prst="rect">
            <a:avLst/>
          </a:prstGeom>
          <a:solidFill>
            <a:srgbClr val="9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7092280" y="4776816"/>
            <a:ext cx="1944216" cy="2946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3328098"/>
            <a:ext cx="755576" cy="1584176"/>
          </a:xfrm>
          <a:prstGeom prst="rect">
            <a:avLst/>
          </a:prstGeom>
          <a:solidFill>
            <a:srgbClr val="9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092280" y="4572014"/>
            <a:ext cx="1944216" cy="38779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800" cap="all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Gungsuh" panose="02030600000101010101" pitchFamily="18" charset="-127"/>
              </a:rPr>
              <a:t>г. Рязань</a:t>
            </a:r>
          </a:p>
          <a:p>
            <a:pPr algn="ctr">
              <a:lnSpc>
                <a:spcPct val="80000"/>
              </a:lnSpc>
            </a:pPr>
            <a:endParaRPr lang="en-US" sz="800" cap="all" dirty="0" smtClean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  <a:ea typeface="Gungsuh" panose="02030600000101010101" pitchFamily="18" charset="-127"/>
            </a:endParaRPr>
          </a:p>
          <a:p>
            <a:pPr algn="ctr">
              <a:lnSpc>
                <a:spcPct val="80000"/>
              </a:lnSpc>
            </a:pPr>
            <a:r>
              <a:rPr lang="ru-RU" sz="800" cap="all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Gungsuh" panose="02030600000101010101" pitchFamily="18" charset="-127"/>
              </a:rPr>
              <a:t>24 января 2017 года</a:t>
            </a:r>
            <a:endParaRPr lang="ru-RU" sz="1100" cap="all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424" y="195486"/>
            <a:ext cx="6773863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552" y="786362"/>
            <a:ext cx="784887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680000"/>
                </a:solidFill>
                <a:latin typeface="Cambria" panose="02040503050406030204" pitchFamily="18" charset="0"/>
              </a:rPr>
              <a:t>Разработана Концепция библиотечного обслуживания детей в России на 2014 – 2020 </a:t>
            </a:r>
            <a:r>
              <a:rPr lang="ru-RU" sz="2400" b="1" dirty="0" smtClean="0">
                <a:solidFill>
                  <a:srgbClr val="680000"/>
                </a:solidFill>
                <a:latin typeface="Cambria" panose="02040503050406030204" pitchFamily="18" charset="0"/>
              </a:rPr>
              <a:t>годы</a:t>
            </a:r>
            <a:endParaRPr lang="ru-RU" sz="2400" b="1" dirty="0">
              <a:solidFill>
                <a:srgbClr val="680000"/>
              </a:solidFill>
              <a:latin typeface="Cambria" panose="02040503050406030204" pitchFamily="18" charset="0"/>
            </a:endParaRPr>
          </a:p>
          <a:p>
            <a:pPr algn="ctr"/>
            <a:endParaRPr lang="ru-RU" sz="800" b="1" dirty="0" smtClean="0">
              <a:solidFill>
                <a:srgbClr val="680000"/>
              </a:solidFill>
              <a:latin typeface="Cambria" panose="02040503050406030204" pitchFamily="18" charset="0"/>
            </a:endParaRPr>
          </a:p>
          <a:p>
            <a:pPr algn="ctr"/>
            <a:endParaRPr lang="ru-RU" sz="800" b="1" dirty="0" smtClean="0">
              <a:solidFill>
                <a:srgbClr val="680000"/>
              </a:solidFill>
              <a:latin typeface="Cambria" panose="02040503050406030204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680000"/>
                </a:solidFill>
                <a:latin typeface="Cambria" panose="02040503050406030204" pitchFamily="18" charset="0"/>
              </a:rPr>
              <a:t>Стратегия </a:t>
            </a:r>
            <a:r>
              <a:rPr lang="ru-RU" sz="2400" b="1" dirty="0">
                <a:solidFill>
                  <a:srgbClr val="680000"/>
                </a:solidFill>
                <a:latin typeface="Cambria" panose="02040503050406030204" pitchFamily="18" charset="0"/>
              </a:rPr>
              <a:t>развития воспитания в Российской Федерации на период до 2025 </a:t>
            </a:r>
            <a:r>
              <a:rPr lang="ru-RU" sz="2400" b="1" dirty="0" smtClean="0">
                <a:solidFill>
                  <a:srgbClr val="680000"/>
                </a:solidFill>
                <a:latin typeface="Cambria" panose="02040503050406030204" pitchFamily="18" charset="0"/>
              </a:rPr>
              <a:t>года</a:t>
            </a:r>
          </a:p>
          <a:p>
            <a:pPr algn="ctr"/>
            <a:endParaRPr lang="ru-RU" sz="800" b="1" dirty="0" smtClean="0">
              <a:solidFill>
                <a:srgbClr val="680000"/>
              </a:solidFill>
              <a:latin typeface="Cambria" panose="02040503050406030204" pitchFamily="18" charset="0"/>
            </a:endParaRPr>
          </a:p>
          <a:p>
            <a:pPr algn="ctr"/>
            <a:endParaRPr lang="ru-RU" sz="800" b="1" dirty="0">
              <a:solidFill>
                <a:srgbClr val="680000"/>
              </a:solidFill>
              <a:latin typeface="Cambria" panose="02040503050406030204" pitchFamily="18" charset="0"/>
            </a:endParaRPr>
          </a:p>
          <a:p>
            <a:pPr algn="ctr"/>
            <a:r>
              <a:rPr lang="ru-RU" sz="2400" b="1" dirty="0">
                <a:solidFill>
                  <a:srgbClr val="680000"/>
                </a:solidFill>
                <a:latin typeface="Cambria" panose="02040503050406030204" pitchFamily="18" charset="0"/>
              </a:rPr>
              <a:t>Утверждены Основы государственной молодежной политики Российской Федерации </a:t>
            </a:r>
            <a:endParaRPr lang="ru-RU" sz="2400" b="1" dirty="0" smtClean="0">
              <a:solidFill>
                <a:srgbClr val="680000"/>
              </a:solidFill>
              <a:latin typeface="Cambria" panose="02040503050406030204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680000"/>
                </a:solidFill>
                <a:latin typeface="Cambria" panose="02040503050406030204" pitchFamily="18" charset="0"/>
              </a:rPr>
              <a:t>на </a:t>
            </a:r>
            <a:r>
              <a:rPr lang="ru-RU" sz="2400" b="1" dirty="0">
                <a:solidFill>
                  <a:srgbClr val="680000"/>
                </a:solidFill>
                <a:latin typeface="Cambria" panose="02040503050406030204" pitchFamily="18" charset="0"/>
              </a:rPr>
              <a:t>период до 2025 </a:t>
            </a:r>
            <a:r>
              <a:rPr lang="ru-RU" sz="2400" b="1" dirty="0" smtClean="0">
                <a:solidFill>
                  <a:srgbClr val="680000"/>
                </a:solidFill>
                <a:latin typeface="Cambria" panose="02040503050406030204" pitchFamily="18" charset="0"/>
              </a:rPr>
              <a:t>года</a:t>
            </a:r>
            <a:endParaRPr lang="ru-RU" sz="2400" b="1" dirty="0">
              <a:solidFill>
                <a:srgbClr val="68000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041194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8388424" y="3337972"/>
            <a:ext cx="755576" cy="1584176"/>
          </a:xfrm>
          <a:prstGeom prst="rect">
            <a:avLst/>
          </a:prstGeom>
          <a:solidFill>
            <a:srgbClr val="9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7092280" y="4776816"/>
            <a:ext cx="1944216" cy="2946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3328098"/>
            <a:ext cx="755576" cy="1584176"/>
          </a:xfrm>
          <a:prstGeom prst="rect">
            <a:avLst/>
          </a:prstGeom>
          <a:solidFill>
            <a:srgbClr val="9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092280" y="4572014"/>
            <a:ext cx="1944216" cy="38779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800" cap="all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Gungsuh" panose="02030600000101010101" pitchFamily="18" charset="-127"/>
              </a:rPr>
              <a:t>г. Рязань</a:t>
            </a:r>
          </a:p>
          <a:p>
            <a:pPr algn="ctr">
              <a:lnSpc>
                <a:spcPct val="80000"/>
              </a:lnSpc>
            </a:pPr>
            <a:endParaRPr lang="en-US" sz="800" cap="all" dirty="0" smtClean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  <a:ea typeface="Gungsuh" panose="02030600000101010101" pitchFamily="18" charset="-127"/>
            </a:endParaRPr>
          </a:p>
          <a:p>
            <a:pPr algn="ctr">
              <a:lnSpc>
                <a:spcPct val="80000"/>
              </a:lnSpc>
            </a:pPr>
            <a:r>
              <a:rPr lang="ru-RU" sz="800" cap="all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Gungsuh" panose="02030600000101010101" pitchFamily="18" charset="-127"/>
              </a:rPr>
              <a:t>16 марта 2017 года</a:t>
            </a:r>
            <a:endParaRPr lang="ru-RU" sz="1100" cap="all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" name="Рисунок 9" descr="Логотип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0"/>
            <a:ext cx="453112" cy="785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9059"/>
            <a:ext cx="6773863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\\Serv_k4\информационно-издательский отдел\Фото за 2017 год\3_Март\3.03 Визит губернатора\отобранные\IMG_168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956" y="741049"/>
            <a:ext cx="4266862" cy="2844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\\Serv_k4\информационно-издательский отдел\Фото за 2017 год\3_Март\3.03 Визит губернатора\отобранные\IMG_175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14653"/>
            <a:ext cx="3901190" cy="4038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033278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1617</TotalTime>
  <Words>939</Words>
  <Application>Microsoft Office PowerPoint</Application>
  <PresentationFormat>Экран (16:9)</PresentationFormat>
  <Paragraphs>247</Paragraphs>
  <Slides>31</Slides>
  <Notes>30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31</vt:i4>
      </vt:variant>
    </vt:vector>
  </HeadingPairs>
  <TitlesOfParts>
    <vt:vector size="38" baseType="lpstr">
      <vt:lpstr>Arial</vt:lpstr>
      <vt:lpstr>Calibri</vt:lpstr>
      <vt:lpstr>Cambria</vt:lpstr>
      <vt:lpstr>Gungsuh</vt:lpstr>
      <vt:lpstr>Times New Roman</vt:lpstr>
      <vt:lpstr>Тема Office</vt:lpstr>
      <vt:lpstr>Специальное оформление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Сороколетова Наталья Васильевна</dc:creator>
  <cp:lastModifiedBy>User</cp:lastModifiedBy>
  <cp:revision>438</cp:revision>
  <dcterms:created xsi:type="dcterms:W3CDTF">2016-06-08T12:19:01Z</dcterms:created>
  <dcterms:modified xsi:type="dcterms:W3CDTF">2017-03-17T09:36:30Z</dcterms:modified>
</cp:coreProperties>
</file>