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01063-5166-421E-AEE6-884C45422151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B4914-5307-4DDF-AD1A-6A699D679F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6709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B797-9CB8-46D5-8087-44416AD55196}" type="datetimeFigureOut">
              <a:rPr lang="ru-RU" smtClean="0"/>
              <a:pPr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98B7F-EB79-4D5F-AC28-3BB83F10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60399"/>
            <a:ext cx="8229600" cy="5626121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>
              <a:buNone/>
            </a:pP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Современные технологии в формировании электронных библиотек. Проблемы учета и использования цифровых ресурсов.</a:t>
            </a:r>
          </a:p>
          <a:p>
            <a:pPr algn="ctr"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r">
              <a:buNone/>
            </a:pPr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И.В. Антипова, главный хранитель </a:t>
            </a:r>
          </a:p>
          <a:p>
            <a:pPr algn="r">
              <a:buNone/>
            </a:pPr>
            <a:r>
              <a:rPr lang="ru-RU" sz="2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библиотечных фондов библиотеки им. Горького</a:t>
            </a:r>
            <a:endParaRPr lang="ru-RU" sz="2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С</a:t>
            </a:r>
            <a:r>
              <a:rPr lang="ru-RU" dirty="0" smtClean="0"/>
              <a:t>тандарт имеет следующую структуру:</a:t>
            </a:r>
          </a:p>
          <a:p>
            <a:pPr>
              <a:buNone/>
            </a:pPr>
            <a:r>
              <a:rPr lang="ru-RU" dirty="0" smtClean="0"/>
              <a:t>1. Область применения</a:t>
            </a:r>
          </a:p>
          <a:p>
            <a:pPr>
              <a:buNone/>
            </a:pPr>
            <a:r>
              <a:rPr lang="ru-RU" dirty="0" smtClean="0"/>
              <a:t>2. Нормативные ссылки</a:t>
            </a:r>
          </a:p>
          <a:p>
            <a:pPr>
              <a:buNone/>
            </a:pPr>
            <a:r>
              <a:rPr lang="ru-RU" dirty="0" smtClean="0"/>
              <a:t>3. Термины и определения</a:t>
            </a:r>
          </a:p>
          <a:p>
            <a:pPr>
              <a:buNone/>
            </a:pPr>
            <a:r>
              <a:rPr lang="ru-RU" dirty="0" smtClean="0"/>
              <a:t>4. Виды электронных библиотек </a:t>
            </a:r>
          </a:p>
          <a:p>
            <a:pPr>
              <a:buNone/>
            </a:pPr>
            <a:r>
              <a:rPr lang="ru-RU" dirty="0" smtClean="0"/>
              <a:t>5. Структура электронной библиотеки </a:t>
            </a:r>
          </a:p>
          <a:p>
            <a:pPr>
              <a:buNone/>
            </a:pPr>
            <a:r>
              <a:rPr lang="ru-RU" dirty="0" smtClean="0"/>
              <a:t>6. Состав электронной библиотеки </a:t>
            </a:r>
          </a:p>
          <a:p>
            <a:pPr>
              <a:buNone/>
            </a:pPr>
            <a:r>
              <a:rPr lang="ru-RU" dirty="0" smtClean="0"/>
              <a:t>7. Функциональность электронной библиотеки</a:t>
            </a:r>
          </a:p>
          <a:p>
            <a:pPr>
              <a:buNone/>
            </a:pPr>
            <a:r>
              <a:rPr lang="ru-RU" dirty="0" smtClean="0"/>
              <a:t>8. Технология формирования электронной библиотеки</a:t>
            </a:r>
          </a:p>
          <a:p>
            <a:pPr>
              <a:buNone/>
            </a:pPr>
            <a:r>
              <a:rPr lang="ru-RU" dirty="0" smtClean="0"/>
              <a:t>9. Организация электронной библиотеки</a:t>
            </a:r>
          </a:p>
          <a:p>
            <a:pPr>
              <a:buNone/>
            </a:pPr>
            <a:r>
              <a:rPr lang="ru-RU" dirty="0" smtClean="0"/>
              <a:t>10. Архитектура электронной библиотеки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Р</a:t>
            </a:r>
            <a:r>
              <a:rPr lang="ru-RU" dirty="0" smtClean="0"/>
              <a:t>аздел 7 </a:t>
            </a:r>
            <a:r>
              <a:rPr lang="ru-RU" dirty="0" smtClean="0"/>
              <a:t>«Функциональность электронной библиотеки» </a:t>
            </a:r>
            <a:r>
              <a:rPr lang="ru-RU" dirty="0" smtClean="0"/>
              <a:t>п</a:t>
            </a:r>
            <a:r>
              <a:rPr lang="ru-RU" dirty="0" smtClean="0"/>
              <a:t>. 7.2 </a:t>
            </a:r>
            <a:r>
              <a:rPr lang="ru-RU" dirty="0" smtClean="0"/>
              <a:t>Электронная библиотека </a:t>
            </a:r>
            <a:r>
              <a:rPr lang="ru-RU" dirty="0" smtClean="0"/>
              <a:t>должна выполнять следующие обязательные функции: </a:t>
            </a:r>
          </a:p>
          <a:p>
            <a:pPr lvl="0"/>
            <a:r>
              <a:rPr lang="ru-RU" dirty="0" smtClean="0"/>
              <a:t>формирование фонда (регистрация, обработка, исключение объектов); </a:t>
            </a:r>
          </a:p>
          <a:p>
            <a:pPr lvl="0"/>
            <a:r>
              <a:rPr lang="ru-RU" dirty="0" smtClean="0"/>
              <a:t>хранение и актуализация данных; </a:t>
            </a:r>
          </a:p>
          <a:p>
            <a:pPr lvl="0"/>
            <a:r>
              <a:rPr lang="ru-RU" dirty="0" smtClean="0"/>
              <a:t>навигация в системе, поиск и получение информации; </a:t>
            </a:r>
          </a:p>
          <a:p>
            <a:pPr lvl="0"/>
            <a:r>
              <a:rPr lang="ru-RU" dirty="0" smtClean="0"/>
              <a:t>защита данных и обеспечение информационной безопасности; </a:t>
            </a:r>
          </a:p>
          <a:p>
            <a:pPr lvl="0"/>
            <a:r>
              <a:rPr lang="ru-RU" dirty="0" smtClean="0"/>
              <a:t>управление системой.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Р</a:t>
            </a:r>
            <a:r>
              <a:rPr lang="ru-RU" dirty="0" smtClean="0"/>
              <a:t>аздел </a:t>
            </a:r>
            <a:r>
              <a:rPr lang="ru-RU" dirty="0" smtClean="0"/>
              <a:t>8 «Технология формирования электронной библиотеки» </a:t>
            </a:r>
            <a:r>
              <a:rPr lang="ru-RU" dirty="0" smtClean="0"/>
              <a:t>п</a:t>
            </a:r>
            <a:r>
              <a:rPr lang="ru-RU" dirty="0" smtClean="0"/>
              <a:t>. 8.1. </a:t>
            </a:r>
            <a:r>
              <a:rPr lang="ru-RU" dirty="0" smtClean="0"/>
              <a:t>технологические </a:t>
            </a:r>
            <a:r>
              <a:rPr lang="ru-RU" dirty="0" smtClean="0"/>
              <a:t>процессы формирования </a:t>
            </a:r>
            <a:r>
              <a:rPr lang="ru-RU" dirty="0" smtClean="0"/>
              <a:t>электронной библиотеки:</a:t>
            </a:r>
            <a:endParaRPr lang="ru-RU" dirty="0" smtClean="0"/>
          </a:p>
          <a:p>
            <a:pPr lvl="0"/>
            <a:r>
              <a:rPr lang="ru-RU" dirty="0" smtClean="0"/>
              <a:t>комплектование; </a:t>
            </a:r>
          </a:p>
          <a:p>
            <a:pPr lvl="0"/>
            <a:r>
              <a:rPr lang="ru-RU" dirty="0" smtClean="0"/>
              <a:t>регистрация/учет;</a:t>
            </a:r>
            <a:r>
              <a:rPr lang="ru-RU" b="1" dirty="0" smtClean="0"/>
              <a:t> </a:t>
            </a:r>
            <a:endParaRPr lang="ru-RU" dirty="0" smtClean="0"/>
          </a:p>
          <a:p>
            <a:pPr lvl="0"/>
            <a:r>
              <a:rPr lang="ru-RU" dirty="0" smtClean="0"/>
              <a:t>создание метаданных; </a:t>
            </a:r>
          </a:p>
          <a:p>
            <a:pPr lvl="0"/>
            <a:r>
              <a:rPr lang="ru-RU" dirty="0" smtClean="0"/>
              <a:t>техническая обработка и подготовка данных; </a:t>
            </a:r>
          </a:p>
          <a:p>
            <a:pPr lvl="0"/>
            <a:r>
              <a:rPr lang="ru-RU" dirty="0" smtClean="0"/>
              <a:t>хранение; </a:t>
            </a:r>
          </a:p>
          <a:p>
            <a:pPr lvl="0"/>
            <a:r>
              <a:rPr lang="ru-RU" dirty="0" smtClean="0"/>
              <a:t>управление.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186766" cy="56975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3. Электронные (сетевые) ресурсы</a:t>
            </a: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Объем электронной (цифровой) библиотеки</a:t>
            </a:r>
          </a:p>
          <a:p>
            <a:pPr marL="0" indent="0">
              <a:buNone/>
            </a:pPr>
            <a:endParaRPr lang="ru-RU" sz="1800" dirty="0" smtClean="0"/>
          </a:p>
          <a:p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7754040"/>
              </p:ext>
            </p:extLst>
          </p:nvPr>
        </p:nvGraphicFramePr>
        <p:xfrm>
          <a:off x="683568" y="1628800"/>
          <a:ext cx="7920879" cy="4078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293"/>
                <a:gridCol w="2640293"/>
                <a:gridCol w="2640293"/>
              </a:tblGrid>
              <a:tr h="135086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показателей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Общее число сетевых локальных документов, </a:t>
                      </a:r>
                      <a:endParaRPr lang="ru-RU" sz="2000" dirty="0" smtClean="0">
                        <a:effectLst/>
                      </a:endParaRPr>
                    </a:p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единиц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Из них число документов в открытом доступе, единиц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Создано, приобретено за отчетный год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926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926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2000" dirty="0">
                          <a:effectLst/>
                        </a:rPr>
                        <a:t>Выбыло за </a:t>
                      </a:r>
                      <a:endParaRPr lang="ru-RU" sz="2000" dirty="0" smtClean="0">
                        <a:effectLst/>
                      </a:endParaRPr>
                    </a:p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2000" dirty="0" smtClean="0">
                          <a:effectLst/>
                        </a:rPr>
                        <a:t>отчетный </a:t>
                      </a:r>
                      <a:r>
                        <a:rPr lang="ru-RU" sz="2000" dirty="0">
                          <a:effectLst/>
                        </a:rPr>
                        <a:t>год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–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–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536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Объем на конец отчетного года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2432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</a:rPr>
                        <a:t>2336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П</a:t>
            </a:r>
            <a:r>
              <a:rPr lang="ru-RU" dirty="0" smtClean="0"/>
              <a:t>риказ </a:t>
            </a:r>
            <a:r>
              <a:rPr lang="ru-RU" dirty="0" smtClean="0"/>
              <a:t>МК РФ от 8 октября 2012 года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№ </a:t>
            </a:r>
            <a:r>
              <a:rPr lang="ru-RU" dirty="0" smtClean="0"/>
              <a:t>1077 «Об утверждении порядка  учета документов, входящих в состав библиотечного фонда</a:t>
            </a:r>
            <a:r>
              <a:rPr lang="ru-RU" dirty="0" smtClean="0"/>
              <a:t>»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Тел.: 77-81-59</a:t>
            </a:r>
          </a:p>
          <a:p>
            <a:pPr algn="ctr">
              <a:buNone/>
            </a:pPr>
            <a:r>
              <a:rPr lang="en-US" dirty="0" smtClean="0"/>
              <a:t>E-mail</a:t>
            </a:r>
            <a:r>
              <a:rPr lang="ru-RU" dirty="0" smtClean="0"/>
              <a:t>:</a:t>
            </a:r>
            <a:r>
              <a:rPr lang="en-US" dirty="0" smtClean="0"/>
              <a:t> aiv@rounb.ru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В</a:t>
            </a:r>
            <a:r>
              <a:rPr lang="ru-RU" dirty="0" smtClean="0"/>
              <a:t> качестве электронной библиотеки мы будем рассматривать информационную систему, включающую упорядоченный фонд электронных документов, формируемых в соответствии с заданными критериями и предназначенный для общественного использования, и комплекс программно-технологических средств, реализующих функции создания, использования и хранения этого фонда.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Т</a:t>
            </a:r>
            <a:r>
              <a:rPr lang="ru-RU" dirty="0" smtClean="0"/>
              <a:t>ипология </a:t>
            </a:r>
            <a:r>
              <a:rPr lang="ru-RU" smtClean="0"/>
              <a:t>электронных </a:t>
            </a:r>
            <a:r>
              <a:rPr lang="ru-RU" smtClean="0"/>
              <a:t>библиотек:</a:t>
            </a:r>
            <a:endParaRPr lang="ru-RU" dirty="0" smtClean="0"/>
          </a:p>
          <a:p>
            <a:pPr lvl="0"/>
            <a:r>
              <a:rPr lang="ru-RU" dirty="0" smtClean="0"/>
              <a:t>Генерируемые, когда электронные документы создаются самими держателями фонда.</a:t>
            </a:r>
          </a:p>
          <a:p>
            <a:pPr lvl="0"/>
            <a:r>
              <a:rPr lang="ru-RU" dirty="0" smtClean="0"/>
              <a:t>Агрегируемые из уже существующих электронных документов или целых коллекций.</a:t>
            </a:r>
          </a:p>
          <a:p>
            <a:r>
              <a:rPr lang="ru-RU" dirty="0" smtClean="0"/>
              <a:t>Смешанные, состоящие как из заимствованных изданий, так и из подготовленных самостоятельно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</a:t>
            </a:r>
            <a:r>
              <a:rPr lang="ru-RU" dirty="0" smtClean="0"/>
              <a:t>о </a:t>
            </a:r>
            <a:r>
              <a:rPr lang="ru-RU" dirty="0" smtClean="0"/>
              <a:t>составу документов </a:t>
            </a:r>
            <a:r>
              <a:rPr lang="ru-RU" dirty="0" smtClean="0"/>
              <a:t>электронные библиотеки подразделяются </a:t>
            </a:r>
            <a:r>
              <a:rPr lang="ru-RU" dirty="0" smtClean="0"/>
              <a:t>на </a:t>
            </a:r>
            <a:r>
              <a:rPr lang="ru-RU" dirty="0" err="1" smtClean="0"/>
              <a:t>моновидовые</a:t>
            </a:r>
            <a:r>
              <a:rPr lang="ru-RU" dirty="0" smtClean="0"/>
              <a:t> (текстовые документы) и </a:t>
            </a:r>
            <a:r>
              <a:rPr lang="ru-RU" dirty="0" err="1" smtClean="0"/>
              <a:t>поливидовые</a:t>
            </a:r>
            <a:r>
              <a:rPr lang="ru-RU" dirty="0" smtClean="0"/>
              <a:t> (текст, графика, аудио, видео и др.), в зависимости от знаковой природы хранимой информации.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В </a:t>
            </a:r>
            <a:r>
              <a:rPr lang="ru-RU" dirty="0" smtClean="0"/>
              <a:t>организационном плане </a:t>
            </a:r>
            <a:r>
              <a:rPr lang="ru-RU" dirty="0" smtClean="0"/>
              <a:t>электронные библиотеки </a:t>
            </a:r>
            <a:r>
              <a:rPr lang="ru-RU" dirty="0" smtClean="0"/>
              <a:t>могут быть</a:t>
            </a:r>
            <a:r>
              <a:rPr lang="ru-RU" b="1" dirty="0" smtClean="0"/>
              <a:t>:</a:t>
            </a:r>
            <a:endParaRPr lang="ru-RU" dirty="0" smtClean="0"/>
          </a:p>
          <a:p>
            <a:pPr lvl="0"/>
            <a:r>
              <a:rPr lang="ru-RU" dirty="0" smtClean="0"/>
              <a:t>Самостоятельными, которые, в свою очередь, можно разделить на сопряженные с книжным фондом и автономные, представляющие собой самостоятельные системы электронных информационных ресурсов;</a:t>
            </a:r>
          </a:p>
          <a:p>
            <a:pPr lvl="0"/>
            <a:r>
              <a:rPr lang="ru-RU" dirty="0" smtClean="0"/>
              <a:t>Встроенными в более общий ресурс (например, в тематический портал);</a:t>
            </a:r>
          </a:p>
          <a:p>
            <a:pPr lvl="0"/>
            <a:r>
              <a:rPr lang="ru-RU" dirty="0" smtClean="0"/>
              <a:t>Интегрированными (коллекции объединены общей тематикой и единым интерфейсом, но электронные документы находятся на различных сайтах, что близко к пониманию виртуальной библиотеки).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229600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П</a:t>
            </a:r>
            <a:r>
              <a:rPr lang="ru-RU" dirty="0" smtClean="0"/>
              <a:t>о целевому назначению бывают:</a:t>
            </a:r>
          </a:p>
          <a:p>
            <a:pPr lvl="0"/>
            <a:r>
              <a:rPr lang="ru-RU" dirty="0" smtClean="0"/>
              <a:t>Мемориальные, созданные в целях сбора документов о лице или событии;</a:t>
            </a:r>
          </a:p>
          <a:p>
            <a:pPr lvl="0"/>
            <a:r>
              <a:rPr lang="ru-RU" dirty="0" smtClean="0"/>
              <a:t>Научные, предназначенные для глубокого изучения темы;</a:t>
            </a:r>
          </a:p>
          <a:p>
            <a:pPr lvl="0"/>
            <a:r>
              <a:rPr lang="ru-RU" dirty="0" smtClean="0"/>
              <a:t>Учебные, ориентированные на поддержку образования;</a:t>
            </a:r>
          </a:p>
          <a:p>
            <a:pPr lvl="0"/>
            <a:r>
              <a:rPr lang="ru-RU" dirty="0" smtClean="0"/>
              <a:t>Справочные, создаваемые по типу универсальной энциклопедии;</a:t>
            </a:r>
          </a:p>
          <a:p>
            <a:pPr lvl="0"/>
            <a:r>
              <a:rPr lang="ru-RU" dirty="0" smtClean="0"/>
              <a:t>Просветительские, имеющие научно-популярный характер и предназначенные для комплексного освещения темы (предмета) на общеобразовательном уровне;</a:t>
            </a:r>
          </a:p>
          <a:p>
            <a:pPr lvl="0"/>
            <a:r>
              <a:rPr lang="ru-RU" dirty="0" smtClean="0"/>
              <a:t>Без определенного целевого назначения.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pPr>
              <a:buNone/>
            </a:pPr>
            <a:r>
              <a:rPr lang="ru-RU" b="1" dirty="0" smtClean="0"/>
              <a:t>П</a:t>
            </a:r>
            <a:r>
              <a:rPr lang="ru-RU" dirty="0" smtClean="0"/>
              <a:t>о </a:t>
            </a:r>
            <a:r>
              <a:rPr lang="ru-RU" dirty="0" smtClean="0"/>
              <a:t>содержанию, как и фонд библиотеки, </a:t>
            </a:r>
            <a:r>
              <a:rPr lang="ru-RU" dirty="0" smtClean="0"/>
              <a:t>электронные библиотеки </a:t>
            </a:r>
            <a:r>
              <a:rPr lang="ru-RU" dirty="0" smtClean="0"/>
              <a:t>могут быть универсальными, тематическими, отраслевыми или персональными.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000" b="1" dirty="0" smtClean="0"/>
              <a:t>П</a:t>
            </a:r>
            <a:r>
              <a:rPr lang="ru-RU" sz="3000" dirty="0" smtClean="0"/>
              <a:t>орядок организации процесса оцифровки:</a:t>
            </a:r>
          </a:p>
          <a:p>
            <a:pPr lvl="0"/>
            <a:r>
              <a:rPr lang="ru-RU" sz="2600" dirty="0" smtClean="0"/>
              <a:t>Экспертиза и отбор документов, подлежащих оцифровке;</a:t>
            </a:r>
          </a:p>
          <a:p>
            <a:pPr lvl="0"/>
            <a:r>
              <a:rPr lang="ru-RU" sz="2600" dirty="0" smtClean="0"/>
              <a:t>Подготовка документов к оцифровке в соответствии с Требованиями к документам, принимаемых на оцифровку;</a:t>
            </a:r>
          </a:p>
          <a:p>
            <a:pPr lvl="0"/>
            <a:r>
              <a:rPr lang="ru-RU" sz="2600" dirty="0" smtClean="0"/>
              <a:t>Регистрация и учет оцифрованных документов. Каталогизация ЭД и обеспечение инструментами эффективного поиска;</a:t>
            </a:r>
          </a:p>
          <a:p>
            <a:pPr lvl="0"/>
            <a:r>
              <a:rPr lang="ru-RU" sz="2600" dirty="0" smtClean="0"/>
              <a:t>Оцифровка и обработка ЭД;</a:t>
            </a:r>
          </a:p>
          <a:p>
            <a:pPr lvl="0"/>
            <a:r>
              <a:rPr lang="ru-RU" sz="2600" dirty="0" smtClean="0"/>
              <a:t>Подготовка к публикации;</a:t>
            </a:r>
          </a:p>
          <a:p>
            <a:pPr lvl="0"/>
            <a:r>
              <a:rPr lang="ru-RU" sz="2600" dirty="0" smtClean="0"/>
              <a:t>Проведение мероприятий по обеспечению надежного хранения оцифрованных документов;</a:t>
            </a:r>
          </a:p>
          <a:p>
            <a:pPr lvl="0"/>
            <a:r>
              <a:rPr lang="ru-RU" sz="2600" dirty="0" smtClean="0"/>
              <a:t>Организация доступа для пользователей;</a:t>
            </a:r>
          </a:p>
          <a:p>
            <a:pPr lvl="0"/>
            <a:r>
              <a:rPr lang="ru-RU" sz="2600" dirty="0" smtClean="0"/>
              <a:t>Информационное обслуживание на базе оцифрованных документов.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/>
              <a:t>ГОСТ </a:t>
            </a:r>
            <a:r>
              <a:rPr lang="ru-RU" dirty="0" smtClean="0"/>
              <a:t>Р 7.0.96 –2016 «Электронные библиотеки. Основные виды. Структура. Технология формирования».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565</Words>
  <Application>Microsoft Office PowerPoint</Application>
  <PresentationFormat>Экран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ROUNB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glavhran</dc:creator>
  <cp:lastModifiedBy>glavhran</cp:lastModifiedBy>
  <cp:revision>60</cp:revision>
  <dcterms:created xsi:type="dcterms:W3CDTF">2014-11-21T14:05:25Z</dcterms:created>
  <dcterms:modified xsi:type="dcterms:W3CDTF">2017-03-15T15:51:25Z</dcterms:modified>
</cp:coreProperties>
</file>