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notesMasterIdLst>
    <p:notesMasterId r:id="rId46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90" r:id="rId39"/>
    <p:sldId id="293" r:id="rId40"/>
    <p:sldId id="295" r:id="rId41"/>
    <p:sldId id="296" r:id="rId42"/>
    <p:sldId id="298" r:id="rId43"/>
    <p:sldId id="302" r:id="rId44"/>
    <p:sldId id="300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92" d="100"/>
          <a:sy n="92" d="100"/>
        </p:scale>
        <p:origin x="31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257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32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&lt;header&gt;</a:t>
            </a:r>
          </a:p>
        </p:txBody>
      </p:sp>
      <p:sp>
        <p:nvSpPr>
          <p:cNvPr id="258" name="PlaceHolder 3"/>
          <p:cNvSpPr>
            <a:spLocks noGrp="1"/>
          </p:cNvSpPr>
          <p:nvPr>
            <p:ph type="dt"/>
          </p:nvPr>
        </p:nvSpPr>
        <p:spPr>
          <a:xfrm>
            <a:off x="4279320" y="0"/>
            <a:ext cx="328032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259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32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260" name="PlaceHolder 5"/>
          <p:cNvSpPr>
            <a:spLocks noGrp="1"/>
          </p:cNvSpPr>
          <p:nvPr>
            <p:ph type="sldNum"/>
          </p:nvPr>
        </p:nvSpPr>
        <p:spPr>
          <a:xfrm>
            <a:off x="4279320" y="10157400"/>
            <a:ext cx="328032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EAAED6A1-3DBB-4A82-BBF8-3F74E968B542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2346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57" name="Рисунок 56"/>
          <p:cNvPicPr/>
          <p:nvPr/>
        </p:nvPicPr>
        <p:blipFill>
          <a:blip r:embed="rId2"/>
          <a:stretch/>
        </p:blipFill>
        <p:spPr>
          <a:xfrm>
            <a:off x="2543400" y="2160360"/>
            <a:ext cx="4863240" cy="3880440"/>
          </a:xfrm>
          <a:prstGeom prst="rect">
            <a:avLst/>
          </a:prstGeom>
          <a:ln>
            <a:noFill/>
          </a:ln>
        </p:spPr>
      </p:pic>
      <p:pic>
        <p:nvPicPr>
          <p:cNvPr id="58" name="Рисунок 57"/>
          <p:cNvPicPr/>
          <p:nvPr/>
        </p:nvPicPr>
        <p:blipFill>
          <a:blip r:embed="rId2"/>
          <a:stretch/>
        </p:blipFill>
        <p:spPr>
          <a:xfrm>
            <a:off x="2543400" y="2160360"/>
            <a:ext cx="4863240" cy="3880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106" name="Рисунок 105"/>
          <p:cNvPicPr/>
          <p:nvPr/>
        </p:nvPicPr>
        <p:blipFill>
          <a:blip r:embed="rId2"/>
          <a:stretch/>
        </p:blipFill>
        <p:spPr>
          <a:xfrm>
            <a:off x="2543400" y="2160360"/>
            <a:ext cx="4863240" cy="3880440"/>
          </a:xfrm>
          <a:prstGeom prst="rect">
            <a:avLst/>
          </a:prstGeom>
          <a:ln>
            <a:noFill/>
          </a:ln>
        </p:spPr>
      </p:pic>
      <p:pic>
        <p:nvPicPr>
          <p:cNvPr id="107" name="Рисунок 106"/>
          <p:cNvPicPr/>
          <p:nvPr/>
        </p:nvPicPr>
        <p:blipFill>
          <a:blip r:embed="rId2"/>
          <a:stretch/>
        </p:blipFill>
        <p:spPr>
          <a:xfrm>
            <a:off x="2543400" y="2160360"/>
            <a:ext cx="4863240" cy="3880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52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156" name="Рисунок 155"/>
          <p:cNvPicPr/>
          <p:nvPr/>
        </p:nvPicPr>
        <p:blipFill>
          <a:blip r:embed="rId2"/>
          <a:stretch/>
        </p:blipFill>
        <p:spPr>
          <a:xfrm>
            <a:off x="2543400" y="2160360"/>
            <a:ext cx="4863240" cy="3880440"/>
          </a:xfrm>
          <a:prstGeom prst="rect">
            <a:avLst/>
          </a:prstGeom>
          <a:ln>
            <a:noFill/>
          </a:ln>
        </p:spPr>
      </p:pic>
      <p:pic>
        <p:nvPicPr>
          <p:cNvPr id="157" name="Рисунок 156"/>
          <p:cNvPicPr/>
          <p:nvPr/>
        </p:nvPicPr>
        <p:blipFill>
          <a:blip r:embed="rId2"/>
          <a:stretch/>
        </p:blipFill>
        <p:spPr>
          <a:xfrm>
            <a:off x="2543400" y="2160360"/>
            <a:ext cx="4863240" cy="3880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00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01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205" name="Рисунок 204"/>
          <p:cNvPicPr/>
          <p:nvPr/>
        </p:nvPicPr>
        <p:blipFill>
          <a:blip r:embed="rId2"/>
          <a:stretch/>
        </p:blipFill>
        <p:spPr>
          <a:xfrm>
            <a:off x="2543400" y="2160360"/>
            <a:ext cx="4863240" cy="3880440"/>
          </a:xfrm>
          <a:prstGeom prst="rect">
            <a:avLst/>
          </a:prstGeom>
          <a:ln>
            <a:noFill/>
          </a:ln>
        </p:spPr>
      </p:pic>
      <p:pic>
        <p:nvPicPr>
          <p:cNvPr id="206" name="Рисунок 205"/>
          <p:cNvPicPr/>
          <p:nvPr/>
        </p:nvPicPr>
        <p:blipFill>
          <a:blip r:embed="rId2"/>
          <a:stretch/>
        </p:blipFill>
        <p:spPr>
          <a:xfrm>
            <a:off x="2543400" y="2160360"/>
            <a:ext cx="4863240" cy="3880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subTitle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50" name="PlaceHolder 5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subTitle"/>
          </p:nvPr>
        </p:nvSpPr>
        <p:spPr>
          <a:xfrm>
            <a:off x="677160" y="609480"/>
            <a:ext cx="8596440" cy="612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254" name="Рисунок 253"/>
          <p:cNvPicPr/>
          <p:nvPr/>
        </p:nvPicPr>
        <p:blipFill>
          <a:blip r:embed="rId2"/>
          <a:stretch/>
        </p:blipFill>
        <p:spPr>
          <a:xfrm>
            <a:off x="2543400" y="2160360"/>
            <a:ext cx="4863240" cy="3880440"/>
          </a:xfrm>
          <a:prstGeom prst="rect">
            <a:avLst/>
          </a:prstGeom>
          <a:ln>
            <a:noFill/>
          </a:ln>
        </p:spPr>
      </p:pic>
      <p:pic>
        <p:nvPicPr>
          <p:cNvPr id="255" name="Рисунок 254"/>
          <p:cNvPicPr/>
          <p:nvPr/>
        </p:nvPicPr>
        <p:blipFill>
          <a:blip r:embed="rId2"/>
          <a:stretch/>
        </p:blipFill>
        <p:spPr>
          <a:xfrm>
            <a:off x="2543400" y="2160360"/>
            <a:ext cx="4863240" cy="3880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77160" y="41875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3880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5082120" y="41875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5082120" y="2160720"/>
            <a:ext cx="419472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77160" y="4187520"/>
            <a:ext cx="8596440" cy="18507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Line 1"/>
          <p:cNvSpPr/>
          <p:nvPr/>
        </p:nvSpPr>
        <p:spPr>
          <a:xfrm>
            <a:off x="9370800" y="0"/>
            <a:ext cx="1219320" cy="6858000"/>
          </a:xfrm>
          <a:prstGeom prst="line">
            <a:avLst/>
          </a:prstGeom>
          <a:ln w="9360">
            <a:solidFill>
              <a:srgbClr val="BFBFB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" name="Line 2"/>
          <p:cNvSpPr/>
          <p:nvPr/>
        </p:nvSpPr>
        <p:spPr>
          <a:xfrm flipH="1">
            <a:off x="7425000" y="3681360"/>
            <a:ext cx="4763520" cy="3176640"/>
          </a:xfrm>
          <a:prstGeom prst="line">
            <a:avLst/>
          </a:prstGeom>
          <a:ln w="936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9181440" y="-8640"/>
            <a:ext cx="3007080" cy="6866280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rgbClr val="90C226">
              <a:alpha val="30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9603360" y="-8640"/>
            <a:ext cx="2588040" cy="6866280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rgbClr val="90C226">
              <a:alpha val="20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8932320" y="3048120"/>
            <a:ext cx="3259440" cy="3809520"/>
          </a:xfrm>
          <a:prstGeom prst="triangle">
            <a:avLst>
              <a:gd name="adj" fmla="val 100000"/>
            </a:avLst>
          </a:prstGeom>
          <a:solidFill>
            <a:srgbClr val="54A021">
              <a:alpha val="72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6"/>
          <p:cNvSpPr/>
          <p:nvPr/>
        </p:nvSpPr>
        <p:spPr>
          <a:xfrm>
            <a:off x="9334440" y="-8640"/>
            <a:ext cx="2854080" cy="686628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rgbClr val="3F7819">
              <a:alpha val="70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CustomShape 7"/>
          <p:cNvSpPr/>
          <p:nvPr/>
        </p:nvSpPr>
        <p:spPr>
          <a:xfrm>
            <a:off x="10898640" y="-8640"/>
            <a:ext cx="1289880" cy="6866280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rgbClr val="C0E474">
              <a:alpha val="70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8"/>
          <p:cNvSpPr/>
          <p:nvPr/>
        </p:nvSpPr>
        <p:spPr>
          <a:xfrm>
            <a:off x="10938960" y="-8640"/>
            <a:ext cx="1249560" cy="6866280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0C226">
              <a:alpha val="65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CustomShape 9"/>
          <p:cNvSpPr/>
          <p:nvPr/>
        </p:nvSpPr>
        <p:spPr>
          <a:xfrm>
            <a:off x="10371600" y="3589920"/>
            <a:ext cx="1816920" cy="3267720"/>
          </a:xfrm>
          <a:prstGeom prst="triangle">
            <a:avLst>
              <a:gd name="adj" fmla="val 100000"/>
            </a:avLst>
          </a:prstGeom>
          <a:solidFill>
            <a:srgbClr val="90C226">
              <a:alpha val="80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CustomShape 10"/>
          <p:cNvSpPr/>
          <p:nvPr/>
        </p:nvSpPr>
        <p:spPr>
          <a:xfrm>
            <a:off x="0" y="4013280"/>
            <a:ext cx="448200" cy="2844360"/>
          </a:xfrm>
          <a:prstGeom prst="triangle">
            <a:avLst>
              <a:gd name="adj" fmla="val 0"/>
            </a:avLst>
          </a:prstGeom>
          <a:solidFill>
            <a:srgbClr val="90C226">
              <a:alpha val="85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Line 11"/>
          <p:cNvSpPr/>
          <p:nvPr/>
        </p:nvSpPr>
        <p:spPr>
          <a:xfrm>
            <a:off x="9370800" y="0"/>
            <a:ext cx="1219320" cy="6858000"/>
          </a:xfrm>
          <a:prstGeom prst="line">
            <a:avLst/>
          </a:prstGeom>
          <a:ln w="9360">
            <a:solidFill>
              <a:srgbClr val="BFBFB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Line 12"/>
          <p:cNvSpPr/>
          <p:nvPr/>
        </p:nvSpPr>
        <p:spPr>
          <a:xfrm flipH="1">
            <a:off x="7425000" y="3681360"/>
            <a:ext cx="4763520" cy="3176640"/>
          </a:xfrm>
          <a:prstGeom prst="line">
            <a:avLst/>
          </a:prstGeom>
          <a:ln w="936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CustomShape 13"/>
          <p:cNvSpPr/>
          <p:nvPr/>
        </p:nvSpPr>
        <p:spPr>
          <a:xfrm>
            <a:off x="9181440" y="-8640"/>
            <a:ext cx="3007080" cy="6866280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rgbClr val="90C226">
              <a:alpha val="30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CustomShape 14"/>
          <p:cNvSpPr/>
          <p:nvPr/>
        </p:nvSpPr>
        <p:spPr>
          <a:xfrm>
            <a:off x="9603360" y="-8640"/>
            <a:ext cx="2588040" cy="6866280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rgbClr val="90C226">
              <a:alpha val="20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CustomShape 15"/>
          <p:cNvSpPr/>
          <p:nvPr/>
        </p:nvSpPr>
        <p:spPr>
          <a:xfrm>
            <a:off x="8932320" y="3048120"/>
            <a:ext cx="3259440" cy="3809520"/>
          </a:xfrm>
          <a:prstGeom prst="triangle">
            <a:avLst>
              <a:gd name="adj" fmla="val 100000"/>
            </a:avLst>
          </a:prstGeom>
          <a:solidFill>
            <a:srgbClr val="54A021">
              <a:alpha val="72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CustomShape 16"/>
          <p:cNvSpPr/>
          <p:nvPr/>
        </p:nvSpPr>
        <p:spPr>
          <a:xfrm>
            <a:off x="9334440" y="-8640"/>
            <a:ext cx="2854080" cy="686628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rgbClr val="3F7819">
              <a:alpha val="70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CustomShape 17"/>
          <p:cNvSpPr/>
          <p:nvPr/>
        </p:nvSpPr>
        <p:spPr>
          <a:xfrm>
            <a:off x="10898640" y="-8640"/>
            <a:ext cx="1289880" cy="6866280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rgbClr val="C0E474">
              <a:alpha val="70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CustomShape 18"/>
          <p:cNvSpPr/>
          <p:nvPr/>
        </p:nvSpPr>
        <p:spPr>
          <a:xfrm>
            <a:off x="10938960" y="-8640"/>
            <a:ext cx="1249560" cy="6866280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0C226">
              <a:alpha val="65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" name="CustomShape 19"/>
          <p:cNvSpPr/>
          <p:nvPr/>
        </p:nvSpPr>
        <p:spPr>
          <a:xfrm>
            <a:off x="10371600" y="3589920"/>
            <a:ext cx="1816920" cy="3267720"/>
          </a:xfrm>
          <a:prstGeom prst="triangle">
            <a:avLst>
              <a:gd name="adj" fmla="val 100000"/>
            </a:avLst>
          </a:prstGeom>
          <a:solidFill>
            <a:srgbClr val="90C226">
              <a:alpha val="80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CustomShape 20"/>
          <p:cNvSpPr/>
          <p:nvPr/>
        </p:nvSpPr>
        <p:spPr>
          <a:xfrm rot="10800000">
            <a:off x="842760" y="5666040"/>
            <a:ext cx="842400" cy="5665680"/>
          </a:xfrm>
          <a:prstGeom prst="triangle">
            <a:avLst>
              <a:gd name="adj" fmla="val 100000"/>
            </a:avLst>
          </a:prstGeom>
          <a:solidFill>
            <a:srgbClr val="90C226">
              <a:alpha val="85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" name="PlaceHolder 21"/>
          <p:cNvSpPr>
            <a:spLocks noGrp="1"/>
          </p:cNvSpPr>
          <p:nvPr>
            <p:ph type="title"/>
          </p:nvPr>
        </p:nvSpPr>
        <p:spPr>
          <a:xfrm>
            <a:off x="1506960" y="2404440"/>
            <a:ext cx="7766640" cy="164592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r>
              <a:rPr lang="ru-RU" sz="54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1" name="PlaceHolder 22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9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2/22/18</a:t>
            </a:r>
            <a:endParaRPr lang="en-US" sz="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2" name="PlaceHolder 23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3" name="PlaceHolder 24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564917DC-71F0-4291-A6D8-8E599283E950}" type="slidenum">
              <a:rPr lang="en-US" sz="9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‹#›</a:t>
            </a:fld>
            <a:endParaRPr lang="en-US" sz="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4" name="PlaceHolder 2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69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4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2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2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Line 1"/>
          <p:cNvSpPr/>
          <p:nvPr/>
        </p:nvSpPr>
        <p:spPr>
          <a:xfrm>
            <a:off x="9370800" y="0"/>
            <a:ext cx="1219320" cy="6858000"/>
          </a:xfrm>
          <a:prstGeom prst="line">
            <a:avLst/>
          </a:prstGeom>
          <a:ln w="9360">
            <a:solidFill>
              <a:srgbClr val="BFBFB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Line 2"/>
          <p:cNvSpPr/>
          <p:nvPr/>
        </p:nvSpPr>
        <p:spPr>
          <a:xfrm flipH="1">
            <a:off x="7425000" y="3681360"/>
            <a:ext cx="4763520" cy="3176640"/>
          </a:xfrm>
          <a:prstGeom prst="line">
            <a:avLst/>
          </a:prstGeom>
          <a:ln w="936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" name="CustomShape 3"/>
          <p:cNvSpPr/>
          <p:nvPr/>
        </p:nvSpPr>
        <p:spPr>
          <a:xfrm>
            <a:off x="9181440" y="-8640"/>
            <a:ext cx="3007080" cy="6866280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rgbClr val="90C226">
              <a:alpha val="30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" name="CustomShape 4"/>
          <p:cNvSpPr/>
          <p:nvPr/>
        </p:nvSpPr>
        <p:spPr>
          <a:xfrm>
            <a:off x="9603360" y="-8640"/>
            <a:ext cx="2588040" cy="6866280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rgbClr val="90C226">
              <a:alpha val="20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CustomShape 5"/>
          <p:cNvSpPr/>
          <p:nvPr/>
        </p:nvSpPr>
        <p:spPr>
          <a:xfrm>
            <a:off x="8932320" y="3048120"/>
            <a:ext cx="3259440" cy="3809520"/>
          </a:xfrm>
          <a:prstGeom prst="triangle">
            <a:avLst>
              <a:gd name="adj" fmla="val 100000"/>
            </a:avLst>
          </a:prstGeom>
          <a:solidFill>
            <a:srgbClr val="54A021">
              <a:alpha val="72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CustomShape 6"/>
          <p:cNvSpPr/>
          <p:nvPr/>
        </p:nvSpPr>
        <p:spPr>
          <a:xfrm>
            <a:off x="9334440" y="-8640"/>
            <a:ext cx="2854080" cy="686628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rgbClr val="3F7819">
              <a:alpha val="70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" name="CustomShape 7"/>
          <p:cNvSpPr/>
          <p:nvPr/>
        </p:nvSpPr>
        <p:spPr>
          <a:xfrm>
            <a:off x="10898640" y="-8640"/>
            <a:ext cx="1289880" cy="6866280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rgbClr val="C0E474">
              <a:alpha val="70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" name="CustomShape 8"/>
          <p:cNvSpPr/>
          <p:nvPr/>
        </p:nvSpPr>
        <p:spPr>
          <a:xfrm>
            <a:off x="10938960" y="-8640"/>
            <a:ext cx="1249560" cy="6866280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0C226">
              <a:alpha val="65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" name="CustomShape 9"/>
          <p:cNvSpPr/>
          <p:nvPr/>
        </p:nvSpPr>
        <p:spPr>
          <a:xfrm>
            <a:off x="10371600" y="3589920"/>
            <a:ext cx="1816920" cy="3267720"/>
          </a:xfrm>
          <a:prstGeom prst="triangle">
            <a:avLst>
              <a:gd name="adj" fmla="val 100000"/>
            </a:avLst>
          </a:prstGeom>
          <a:solidFill>
            <a:srgbClr val="90C226">
              <a:alpha val="80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" name="CustomShape 10"/>
          <p:cNvSpPr/>
          <p:nvPr/>
        </p:nvSpPr>
        <p:spPr>
          <a:xfrm>
            <a:off x="0" y="4013280"/>
            <a:ext cx="448200" cy="2844360"/>
          </a:xfrm>
          <a:prstGeom prst="triangle">
            <a:avLst>
              <a:gd name="adj" fmla="val 0"/>
            </a:avLst>
          </a:prstGeom>
          <a:solidFill>
            <a:srgbClr val="90C226">
              <a:alpha val="85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" name="PlaceHolder 1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70" name="PlaceHolder 12"/>
          <p:cNvSpPr>
            <a:spLocks noGrp="1"/>
          </p:cNvSpPr>
          <p:nvPr>
            <p:ph type="body"/>
          </p:nvPr>
        </p:nvSpPr>
        <p:spPr>
          <a:xfrm>
            <a:off x="677160" y="2160720"/>
            <a:ext cx="8596440" cy="388044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Second Outline Level</a:t>
            </a:r>
            <a:endParaRPr lang="ru-RU" sz="14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Third Outline Level</a:t>
            </a:r>
            <a:endParaRPr lang="ru-RU" sz="12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Fourth Outline Level</a:t>
            </a:r>
            <a:endParaRPr lang="ru-RU" sz="12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Fifth Outline Level</a:t>
            </a:r>
            <a:endParaRPr lang="ru-RU" sz="20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Sixth Outline Level</a:t>
            </a:r>
            <a:endParaRPr lang="ru-RU" sz="20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Seventh Outline LevelОбразец текста</a:t>
            </a:r>
            <a:endParaRPr lang="ru-RU" sz="20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56000" lvl="7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6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Второй уровень</a:t>
            </a:r>
            <a:endParaRPr lang="ru-RU" sz="20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888000" lvl="8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4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Третий уровень</a:t>
            </a:r>
            <a:endParaRPr lang="ru-RU" sz="20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4320000" lvl="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2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Четвертый уровень</a:t>
            </a:r>
          </a:p>
          <a:p>
            <a:pPr marL="4320000" lvl="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2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Пятый уровень</a:t>
            </a:r>
            <a:endParaRPr lang="ru-RU" sz="20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71" name="PlaceHolder 13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9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2/22/18</a:t>
            </a:r>
            <a:endParaRPr lang="en-US" sz="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2" name="PlaceHolder 14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3" name="PlaceHolder 15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5821CE1B-433F-41EA-B090-2F746639E55F}" type="slidenum">
              <a:rPr lang="en-US" sz="9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‹#›</a:t>
            </a:fld>
            <a:endParaRPr lang="en-US" sz="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Line 1"/>
          <p:cNvSpPr/>
          <p:nvPr/>
        </p:nvSpPr>
        <p:spPr>
          <a:xfrm>
            <a:off x="9370800" y="0"/>
            <a:ext cx="1219320" cy="6858000"/>
          </a:xfrm>
          <a:prstGeom prst="line">
            <a:avLst/>
          </a:prstGeom>
          <a:ln w="9360">
            <a:solidFill>
              <a:srgbClr val="BFBFB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9" name="Line 2"/>
          <p:cNvSpPr/>
          <p:nvPr/>
        </p:nvSpPr>
        <p:spPr>
          <a:xfrm flipH="1">
            <a:off x="7425000" y="3681360"/>
            <a:ext cx="4763520" cy="3176640"/>
          </a:xfrm>
          <a:prstGeom prst="line">
            <a:avLst/>
          </a:prstGeom>
          <a:ln w="936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" name="CustomShape 3"/>
          <p:cNvSpPr/>
          <p:nvPr/>
        </p:nvSpPr>
        <p:spPr>
          <a:xfrm>
            <a:off x="9181440" y="-8640"/>
            <a:ext cx="3007080" cy="6866280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rgbClr val="90C226">
              <a:alpha val="30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1" name="CustomShape 4"/>
          <p:cNvSpPr/>
          <p:nvPr/>
        </p:nvSpPr>
        <p:spPr>
          <a:xfrm>
            <a:off x="9603360" y="-8640"/>
            <a:ext cx="2588040" cy="6866280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rgbClr val="90C226">
              <a:alpha val="20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" name="CustomShape 5"/>
          <p:cNvSpPr/>
          <p:nvPr/>
        </p:nvSpPr>
        <p:spPr>
          <a:xfrm>
            <a:off x="8932320" y="3048120"/>
            <a:ext cx="3259440" cy="3809520"/>
          </a:xfrm>
          <a:prstGeom prst="triangle">
            <a:avLst>
              <a:gd name="adj" fmla="val 100000"/>
            </a:avLst>
          </a:prstGeom>
          <a:solidFill>
            <a:srgbClr val="54A021">
              <a:alpha val="72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3" name="CustomShape 6"/>
          <p:cNvSpPr/>
          <p:nvPr/>
        </p:nvSpPr>
        <p:spPr>
          <a:xfrm>
            <a:off x="9334440" y="-8640"/>
            <a:ext cx="2854080" cy="686628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rgbClr val="3F7819">
              <a:alpha val="70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4" name="CustomShape 7"/>
          <p:cNvSpPr/>
          <p:nvPr/>
        </p:nvSpPr>
        <p:spPr>
          <a:xfrm>
            <a:off x="10898640" y="-8640"/>
            <a:ext cx="1289880" cy="6866280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rgbClr val="C0E474">
              <a:alpha val="70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5" name="CustomShape 8"/>
          <p:cNvSpPr/>
          <p:nvPr/>
        </p:nvSpPr>
        <p:spPr>
          <a:xfrm>
            <a:off x="10938960" y="-8640"/>
            <a:ext cx="1249560" cy="6866280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0C226">
              <a:alpha val="65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6" name="CustomShape 9"/>
          <p:cNvSpPr/>
          <p:nvPr/>
        </p:nvSpPr>
        <p:spPr>
          <a:xfrm>
            <a:off x="10371600" y="3589920"/>
            <a:ext cx="1816920" cy="3267720"/>
          </a:xfrm>
          <a:prstGeom prst="triangle">
            <a:avLst>
              <a:gd name="adj" fmla="val 100000"/>
            </a:avLst>
          </a:prstGeom>
          <a:solidFill>
            <a:srgbClr val="90C226">
              <a:alpha val="80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7" name="CustomShape 10"/>
          <p:cNvSpPr/>
          <p:nvPr/>
        </p:nvSpPr>
        <p:spPr>
          <a:xfrm>
            <a:off x="0" y="4013280"/>
            <a:ext cx="448200" cy="2844360"/>
          </a:xfrm>
          <a:prstGeom prst="triangle">
            <a:avLst>
              <a:gd name="adj" fmla="val 0"/>
            </a:avLst>
          </a:prstGeom>
          <a:solidFill>
            <a:srgbClr val="90C226">
              <a:alpha val="85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8" name="PlaceHolder 1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19" name="PlaceHolder 12"/>
          <p:cNvSpPr>
            <a:spLocks noGrp="1"/>
          </p:cNvSpPr>
          <p:nvPr>
            <p:ph type="body"/>
          </p:nvPr>
        </p:nvSpPr>
        <p:spPr>
          <a:xfrm>
            <a:off x="677160" y="2160720"/>
            <a:ext cx="4183560" cy="388044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Second Outline Level</a:t>
            </a:r>
            <a:endParaRPr lang="ru-RU" sz="14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Third Outline Level</a:t>
            </a:r>
            <a:endParaRPr lang="ru-RU" sz="12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Fourth Outline Level</a:t>
            </a:r>
            <a:endParaRPr lang="ru-RU" sz="12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Fifth Outline Level</a:t>
            </a:r>
            <a:endParaRPr lang="ru-RU" sz="20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Sixth Outline Level</a:t>
            </a:r>
            <a:endParaRPr lang="ru-RU" sz="20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Seventh Outline LevelОбразец текста</a:t>
            </a:r>
            <a:endParaRPr lang="ru-RU" sz="20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56000" lvl="7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6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Второй уровень</a:t>
            </a:r>
            <a:endParaRPr lang="ru-RU" sz="20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888000" lvl="8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4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Третий уровень</a:t>
            </a:r>
            <a:endParaRPr lang="ru-RU" sz="20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4320000" lvl="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2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Четвертый уровень</a:t>
            </a:r>
          </a:p>
          <a:p>
            <a:pPr marL="4320000" lvl="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2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Пятый уровень</a:t>
            </a:r>
            <a:endParaRPr lang="ru-RU" sz="20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20" name="PlaceHolder 13"/>
          <p:cNvSpPr>
            <a:spLocks noGrp="1"/>
          </p:cNvSpPr>
          <p:nvPr>
            <p:ph type="body"/>
          </p:nvPr>
        </p:nvSpPr>
        <p:spPr>
          <a:xfrm>
            <a:off x="5090040" y="2160720"/>
            <a:ext cx="4183560" cy="388044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Second Outline Level</a:t>
            </a:r>
            <a:endParaRPr lang="ru-RU" sz="14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Third Outline Level</a:t>
            </a:r>
            <a:endParaRPr lang="ru-RU" sz="12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Fourth Outline Level</a:t>
            </a:r>
            <a:endParaRPr lang="ru-RU" sz="12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Fifth Outline Level</a:t>
            </a:r>
            <a:endParaRPr lang="ru-RU" sz="20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Sixth Outline Level</a:t>
            </a:r>
            <a:endParaRPr lang="ru-RU" sz="20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Seventh Outline LevelОбразец текста</a:t>
            </a:r>
          </a:p>
          <a:p>
            <a:pPr marL="743040" lvl="1" indent="-28548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6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Второй уровень</a:t>
            </a:r>
            <a:endParaRPr lang="ru-RU" sz="14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1143000" lvl="2" indent="-22824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4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Третий уровень</a:t>
            </a:r>
            <a:endParaRPr lang="ru-RU" sz="12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1600200" lvl="3" indent="-22824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2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2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Пятый уровень</a:t>
            </a:r>
            <a:endParaRPr lang="ru-RU" sz="20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121" name="PlaceHolder 14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9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2/22/18</a:t>
            </a:r>
            <a:endParaRPr lang="en-US" sz="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2" name="PlaceHolder 15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3" name="PlaceHolder 16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BA582BC4-BDF4-4393-B34F-663843BCF46A}" type="slidenum">
              <a:rPr lang="en-US" sz="9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‹#›</a:t>
            </a:fld>
            <a:endParaRPr lang="en-US" sz="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Line 1"/>
          <p:cNvSpPr/>
          <p:nvPr/>
        </p:nvSpPr>
        <p:spPr>
          <a:xfrm>
            <a:off x="9370800" y="0"/>
            <a:ext cx="1219320" cy="6858000"/>
          </a:xfrm>
          <a:prstGeom prst="line">
            <a:avLst/>
          </a:prstGeom>
          <a:ln w="9360">
            <a:solidFill>
              <a:srgbClr val="BFBFB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9" name="Line 2"/>
          <p:cNvSpPr/>
          <p:nvPr/>
        </p:nvSpPr>
        <p:spPr>
          <a:xfrm flipH="1">
            <a:off x="7425000" y="3681360"/>
            <a:ext cx="4763520" cy="3176640"/>
          </a:xfrm>
          <a:prstGeom prst="line">
            <a:avLst/>
          </a:prstGeom>
          <a:ln w="936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" name="CustomShape 3"/>
          <p:cNvSpPr/>
          <p:nvPr/>
        </p:nvSpPr>
        <p:spPr>
          <a:xfrm>
            <a:off x="9181440" y="-8640"/>
            <a:ext cx="3007080" cy="6866280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rgbClr val="90C226">
              <a:alpha val="30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1" name="CustomShape 4"/>
          <p:cNvSpPr/>
          <p:nvPr/>
        </p:nvSpPr>
        <p:spPr>
          <a:xfrm>
            <a:off x="9603360" y="-8640"/>
            <a:ext cx="2588040" cy="6866280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rgbClr val="90C226">
              <a:alpha val="20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2" name="CustomShape 5"/>
          <p:cNvSpPr/>
          <p:nvPr/>
        </p:nvSpPr>
        <p:spPr>
          <a:xfrm>
            <a:off x="8932320" y="3048120"/>
            <a:ext cx="3259440" cy="3809520"/>
          </a:xfrm>
          <a:prstGeom prst="triangle">
            <a:avLst>
              <a:gd name="adj" fmla="val 100000"/>
            </a:avLst>
          </a:prstGeom>
          <a:solidFill>
            <a:srgbClr val="54A021">
              <a:alpha val="72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3" name="CustomShape 6"/>
          <p:cNvSpPr/>
          <p:nvPr/>
        </p:nvSpPr>
        <p:spPr>
          <a:xfrm>
            <a:off x="9334440" y="-8640"/>
            <a:ext cx="2854080" cy="686628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rgbClr val="3F7819">
              <a:alpha val="70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CustomShape 7"/>
          <p:cNvSpPr/>
          <p:nvPr/>
        </p:nvSpPr>
        <p:spPr>
          <a:xfrm>
            <a:off x="10898640" y="-8640"/>
            <a:ext cx="1289880" cy="6866280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rgbClr val="C0E474">
              <a:alpha val="70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CustomShape 8"/>
          <p:cNvSpPr/>
          <p:nvPr/>
        </p:nvSpPr>
        <p:spPr>
          <a:xfrm>
            <a:off x="10938960" y="-8640"/>
            <a:ext cx="1249560" cy="6866280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0C226">
              <a:alpha val="65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9"/>
          <p:cNvSpPr/>
          <p:nvPr/>
        </p:nvSpPr>
        <p:spPr>
          <a:xfrm>
            <a:off x="10371600" y="3589920"/>
            <a:ext cx="1816920" cy="3267720"/>
          </a:xfrm>
          <a:prstGeom prst="triangle">
            <a:avLst>
              <a:gd name="adj" fmla="val 100000"/>
            </a:avLst>
          </a:prstGeom>
          <a:solidFill>
            <a:srgbClr val="90C226">
              <a:alpha val="80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7" name="CustomShape 10"/>
          <p:cNvSpPr/>
          <p:nvPr/>
        </p:nvSpPr>
        <p:spPr>
          <a:xfrm>
            <a:off x="0" y="4013280"/>
            <a:ext cx="448200" cy="2844360"/>
          </a:xfrm>
          <a:prstGeom prst="triangle">
            <a:avLst>
              <a:gd name="adj" fmla="val 0"/>
            </a:avLst>
          </a:prstGeom>
          <a:solidFill>
            <a:srgbClr val="90C226">
              <a:alpha val="85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" name="PlaceHolder 11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9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2/22/18</a:t>
            </a:r>
            <a:endParaRPr lang="en-US" sz="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69" name="PlaceHolder 12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0" name="PlaceHolder 13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51869F1B-03B7-4819-8A9C-1B97E2C92A30}" type="slidenum">
              <a:rPr lang="en-US" sz="9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‹#›</a:t>
            </a:fld>
            <a:endParaRPr lang="en-US" sz="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1" name="PlaceHolder 1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Click to edit the title text format</a:t>
            </a:r>
          </a:p>
        </p:txBody>
      </p:sp>
      <p:sp>
        <p:nvSpPr>
          <p:cNvPr id="172" name="PlaceHolder 1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69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4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2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2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Line 1"/>
          <p:cNvSpPr/>
          <p:nvPr/>
        </p:nvSpPr>
        <p:spPr>
          <a:xfrm>
            <a:off x="9370800" y="0"/>
            <a:ext cx="1219320" cy="6858000"/>
          </a:xfrm>
          <a:prstGeom prst="line">
            <a:avLst/>
          </a:prstGeom>
          <a:ln w="9360">
            <a:solidFill>
              <a:srgbClr val="BFBFB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Line 2"/>
          <p:cNvSpPr/>
          <p:nvPr/>
        </p:nvSpPr>
        <p:spPr>
          <a:xfrm flipH="1">
            <a:off x="7425000" y="3681360"/>
            <a:ext cx="4763520" cy="3176640"/>
          </a:xfrm>
          <a:prstGeom prst="line">
            <a:avLst/>
          </a:prstGeom>
          <a:ln w="9360">
            <a:solidFill>
              <a:srgbClr val="D9D9D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9" name="CustomShape 3"/>
          <p:cNvSpPr/>
          <p:nvPr/>
        </p:nvSpPr>
        <p:spPr>
          <a:xfrm>
            <a:off x="9181440" y="-8640"/>
            <a:ext cx="3007080" cy="6866280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rgbClr val="90C226">
              <a:alpha val="30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0" name="CustomShape 4"/>
          <p:cNvSpPr/>
          <p:nvPr/>
        </p:nvSpPr>
        <p:spPr>
          <a:xfrm>
            <a:off x="9603360" y="-8640"/>
            <a:ext cx="2588040" cy="6866280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rgbClr val="90C226">
              <a:alpha val="20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5"/>
          <p:cNvSpPr/>
          <p:nvPr/>
        </p:nvSpPr>
        <p:spPr>
          <a:xfrm>
            <a:off x="8932320" y="3048120"/>
            <a:ext cx="3259440" cy="3809520"/>
          </a:xfrm>
          <a:prstGeom prst="triangle">
            <a:avLst>
              <a:gd name="adj" fmla="val 100000"/>
            </a:avLst>
          </a:prstGeom>
          <a:solidFill>
            <a:srgbClr val="54A021">
              <a:alpha val="72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2" name="CustomShape 6"/>
          <p:cNvSpPr/>
          <p:nvPr/>
        </p:nvSpPr>
        <p:spPr>
          <a:xfrm>
            <a:off x="9334440" y="-8640"/>
            <a:ext cx="2854080" cy="686628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rgbClr val="3F7819">
              <a:alpha val="70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CustomShape 7"/>
          <p:cNvSpPr/>
          <p:nvPr/>
        </p:nvSpPr>
        <p:spPr>
          <a:xfrm>
            <a:off x="10898640" y="-8640"/>
            <a:ext cx="1289880" cy="6866280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rgbClr val="C0E474">
              <a:alpha val="70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CustomShape 8"/>
          <p:cNvSpPr/>
          <p:nvPr/>
        </p:nvSpPr>
        <p:spPr>
          <a:xfrm>
            <a:off x="10938960" y="-8640"/>
            <a:ext cx="1249560" cy="6866280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0C226">
              <a:alpha val="65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CustomShape 9"/>
          <p:cNvSpPr/>
          <p:nvPr/>
        </p:nvSpPr>
        <p:spPr>
          <a:xfrm>
            <a:off x="10371600" y="3589920"/>
            <a:ext cx="1816920" cy="3267720"/>
          </a:xfrm>
          <a:prstGeom prst="triangle">
            <a:avLst>
              <a:gd name="adj" fmla="val 100000"/>
            </a:avLst>
          </a:prstGeom>
          <a:solidFill>
            <a:srgbClr val="90C226">
              <a:alpha val="80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CustomShape 10"/>
          <p:cNvSpPr/>
          <p:nvPr/>
        </p:nvSpPr>
        <p:spPr>
          <a:xfrm>
            <a:off x="0" y="4013280"/>
            <a:ext cx="448200" cy="2844360"/>
          </a:xfrm>
          <a:prstGeom prst="triangle">
            <a:avLst>
              <a:gd name="adj" fmla="val 0"/>
            </a:avLst>
          </a:prstGeom>
          <a:solidFill>
            <a:srgbClr val="90C226">
              <a:alpha val="85000"/>
            </a:srgbClr>
          </a:solidFill>
          <a:ln w="12600">
            <a:noFill/>
          </a:ln>
          <a:effectLst>
            <a:outerShdw dist="2556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7" name="PlaceHolder 1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96440" cy="132048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Образец заголовка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18" name="PlaceHolder 12"/>
          <p:cNvSpPr>
            <a:spLocks noGrp="1"/>
          </p:cNvSpPr>
          <p:nvPr>
            <p:ph type="dt"/>
          </p:nvPr>
        </p:nvSpPr>
        <p:spPr>
          <a:xfrm>
            <a:off x="7205040" y="6041520"/>
            <a:ext cx="91152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r>
              <a:rPr lang="en-US" sz="9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2/22/18</a:t>
            </a:r>
            <a:endParaRPr lang="en-US" sz="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9" name="PlaceHolder 13"/>
          <p:cNvSpPr>
            <a:spLocks noGrp="1"/>
          </p:cNvSpPr>
          <p:nvPr>
            <p:ph type="ftr"/>
          </p:nvPr>
        </p:nvSpPr>
        <p:spPr>
          <a:xfrm>
            <a:off x="677160" y="6041520"/>
            <a:ext cx="6297120" cy="364680"/>
          </a:xfrm>
          <a:prstGeom prst="rect">
            <a:avLst/>
          </a:prstGeom>
        </p:spPr>
        <p:txBody>
          <a:bodyPr anchor="ctr"/>
          <a:lstStyle/>
          <a:p>
            <a:endParaRPr lang="en-US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20" name="PlaceHolder 14"/>
          <p:cNvSpPr>
            <a:spLocks noGrp="1"/>
          </p:cNvSpPr>
          <p:nvPr>
            <p:ph type="sldNum"/>
          </p:nvPr>
        </p:nvSpPr>
        <p:spPr>
          <a:xfrm>
            <a:off x="8590680" y="6041520"/>
            <a:ext cx="68292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7C532126-782A-484F-B63E-3947C7472135}" type="slidenum">
              <a:rPr lang="en-US" sz="9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‹#›</a:t>
            </a:fld>
            <a:endParaRPr lang="en-US" sz="9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21" name="PlaceHolder 1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69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4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2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2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 txBox="1"/>
          <p:nvPr/>
        </p:nvSpPr>
        <p:spPr>
          <a:xfrm>
            <a:off x="1506960" y="2404440"/>
            <a:ext cx="7766640" cy="16459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Библиотека  в региональной культурной  среде: разумный подход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62" name="TextShape 2"/>
          <p:cNvSpPr txBox="1"/>
          <p:nvPr/>
        </p:nvSpPr>
        <p:spPr>
          <a:xfrm>
            <a:off x="1506960" y="4050720"/>
            <a:ext cx="7766640" cy="1096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0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Пронина Л.А., директор Тамбовской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en-US" sz="20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областной универсальной научной библиотеки им. А.С. Пушкина,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en-US" sz="20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доктор философских наук, профессор</a:t>
            </a: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3" name="Рисунок 4"/>
          <p:cNvPicPr/>
          <p:nvPr/>
        </p:nvPicPr>
        <p:blipFill>
          <a:blip r:embed="rId2"/>
          <a:stretch/>
        </p:blipFill>
        <p:spPr>
          <a:xfrm>
            <a:off x="1006200" y="339120"/>
            <a:ext cx="3102480" cy="2374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extShape 1"/>
          <p:cNvSpPr txBox="1"/>
          <p:nvPr/>
        </p:nvSpPr>
        <p:spPr>
          <a:xfrm>
            <a:off x="677160" y="47052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Клиоклуб   «Слушай. Читай. Думай!»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85" name="TextShape 2"/>
          <p:cNvSpPr txBox="1"/>
          <p:nvPr/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1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Цель:</a:t>
            </a: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1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</a:t>
            </a: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– создание дополнительных условий для </a:t>
            </a:r>
            <a:r>
              <a:rPr lang="ru-RU" sz="1800" b="1" u="sng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исторического образования </a:t>
            </a: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школьников, их знакомство с достижениями исторической науки, организацию контактов с профессиональными историками, развитие исследовательской деятельности;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- выравнивание возможностей в получении дополнительного образования учащихся областного центра и сельских школ.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1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Уникальность</a:t>
            </a: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– комплексный охват аудитории за счет включения в работу одновременно школ областного центра и сельских школ Тамбовщины (занятия поводились в режиме видео-моста), заседания «круглых столов» носили демократический характер (свободное высказывание школьниками своей позиции, возможность дискуссии).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1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Что получилось?: </a:t>
            </a: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повысилось качество знаний по курсу общероссийской и местной истории (тестирование, мониторинг успеваемости, конкурсов и др.)</a:t>
            </a: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Рисунок 4"/>
          <p:cNvPicPr/>
          <p:nvPr/>
        </p:nvPicPr>
        <p:blipFill>
          <a:blip r:embed="rId2"/>
          <a:stretch/>
        </p:blipFill>
        <p:spPr>
          <a:xfrm>
            <a:off x="668520" y="624960"/>
            <a:ext cx="3879000" cy="2585880"/>
          </a:xfrm>
          <a:prstGeom prst="rect">
            <a:avLst/>
          </a:prstGeom>
          <a:ln>
            <a:noFill/>
          </a:ln>
        </p:spPr>
      </p:pic>
      <p:pic>
        <p:nvPicPr>
          <p:cNvPr id="287" name="Рисунок 4"/>
          <p:cNvPicPr/>
          <p:nvPr/>
        </p:nvPicPr>
        <p:blipFill>
          <a:blip r:embed="rId3"/>
          <a:stretch/>
        </p:blipFill>
        <p:spPr>
          <a:xfrm>
            <a:off x="5801760" y="777960"/>
            <a:ext cx="3888000" cy="2590920"/>
          </a:xfrm>
          <a:prstGeom prst="rect">
            <a:avLst/>
          </a:prstGeom>
          <a:ln>
            <a:noFill/>
          </a:ln>
        </p:spPr>
      </p:pic>
      <p:pic>
        <p:nvPicPr>
          <p:cNvPr id="288" name="Объект 3"/>
          <p:cNvPicPr/>
          <p:nvPr/>
        </p:nvPicPr>
        <p:blipFill>
          <a:blip r:embed="rId4"/>
          <a:stretch/>
        </p:blipFill>
        <p:spPr>
          <a:xfrm>
            <a:off x="1993320" y="3739320"/>
            <a:ext cx="4412520" cy="2780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Театр НЕОбычной Науки (Театр НЕОН)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90" name="TextShape 2"/>
          <p:cNvSpPr txBox="1"/>
          <p:nvPr/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Суть: Организована постоянно действующая площадка неформального образования для учащихся Тамбова и области по проблемам естественных наук. 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Формы проведения: лектории-практикумы, совместные дискуссии школьников по проблематике прочитанных лекций, и в дальнейшем — отрабатывается материал и публикуется в Журнале заседаний сообщества.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Результат самостоятельного изучения школьниками проблем естественно-научного цикла будет опубликован в форме  Меморандума (буквально с латыни: то, о чем следует помнить) — т.е. Коллективное заключение, результаты.- выльются в печатную солидную форму.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891360" y="378360"/>
            <a:ext cx="6095520" cy="267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algn="ctr">
              <a:lnSpc>
                <a:spcPct val="100000"/>
              </a:lnSpc>
            </a:pPr>
            <a:r>
              <a:rPr lang="en-US" sz="3400" b="1" strike="noStrike" spc="-1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Театр НЕОбычной науки – «Театр НЕОН»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algn="ctr"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2" name="Рисунок 2"/>
          <p:cNvPicPr/>
          <p:nvPr/>
        </p:nvPicPr>
        <p:blipFill>
          <a:blip r:embed="rId2"/>
          <a:stretch/>
        </p:blipFill>
        <p:spPr>
          <a:xfrm>
            <a:off x="201240" y="1708200"/>
            <a:ext cx="2538360" cy="3384720"/>
          </a:xfrm>
          <a:prstGeom prst="rect">
            <a:avLst/>
          </a:prstGeom>
          <a:ln>
            <a:noFill/>
          </a:ln>
        </p:spPr>
      </p:pic>
      <p:pic>
        <p:nvPicPr>
          <p:cNvPr id="293" name="Рисунок 3"/>
          <p:cNvPicPr/>
          <p:nvPr/>
        </p:nvPicPr>
        <p:blipFill>
          <a:blip r:embed="rId3"/>
          <a:stretch/>
        </p:blipFill>
        <p:spPr>
          <a:xfrm>
            <a:off x="2983680" y="4317120"/>
            <a:ext cx="3387600" cy="2540520"/>
          </a:xfrm>
          <a:prstGeom prst="rect">
            <a:avLst/>
          </a:prstGeom>
          <a:ln>
            <a:noFill/>
          </a:ln>
        </p:spPr>
      </p:pic>
      <p:pic>
        <p:nvPicPr>
          <p:cNvPr id="294" name="Рисунок 4"/>
          <p:cNvPicPr/>
          <p:nvPr/>
        </p:nvPicPr>
        <p:blipFill>
          <a:blip r:embed="rId4"/>
          <a:stretch/>
        </p:blipFill>
        <p:spPr>
          <a:xfrm>
            <a:off x="6549480" y="1435680"/>
            <a:ext cx="2742840" cy="3657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Лаборатория интеллектуальной собственности «Тамбовский ЛИС»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96" name="TextShape 2"/>
          <p:cNvSpPr txBox="1"/>
          <p:nvPr/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Суть проекта - создание Лаборатории интеллектуальной собственности «Тамбовский ЛИС», которая даст возможность привлечь старшеклассников и учащихся средних специальных учебных заведений к активному творческому и изобретательскому мышлению, будет способствовать развитию их знаний об интеллектуальной собственности, развитию навыков принятия рационализаторских решений и, в конечном итоге — даст возможность применить их в производстве на предприятиях г. Тамбова и Тамбовской области.</a:t>
            </a: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Сетевой проект (совместно с библиотеками области)</a:t>
            </a: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Аудитория: молодёжь - уч-ся школ, вузов и ссузов </a:t>
            </a: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Организация познавательной площадки «Зал логики и изобретений»</a:t>
            </a: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Теоретические занятия (лектории) об интеллектуальной собственности и на основе ТРИЗ (теории решения изобретательских задач)</a:t>
            </a: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Выездные практические занятия «Это сделано в Тамбове» в промышленные и перерабатывающие предприятия Тамбова </a:t>
            </a: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9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Итоговый конкурс</a:t>
            </a: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Региональное представительство VI международного детского конкурса «Школьный патент — шаг в будущее»
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98" name="TextShape 2"/>
          <p:cNvSpPr txBox="1"/>
          <p:nvPr/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299" name="Рисунок 3"/>
          <p:cNvPicPr/>
          <p:nvPr/>
        </p:nvPicPr>
        <p:blipFill>
          <a:blip r:embed="rId2"/>
          <a:stretch/>
        </p:blipFill>
        <p:spPr>
          <a:xfrm>
            <a:off x="2876400" y="2658240"/>
            <a:ext cx="3447720" cy="4113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Дискуссионная площадка «Тамбовские диалоги»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01" name="TextShape 2"/>
          <p:cNvSpPr txBox="1"/>
          <p:nvPr/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Цель проекта:  создание актуальных методик для проведения творческих дискуссий на тему краеведения.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Аудитория: школьники старших классов и студенты области.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Опыт проекта: </a:t>
            </a:r>
            <a:r>
              <a:rPr lang="ru-RU" sz="1800" b="0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800 </a:t>
            </a:r>
            <a:r>
              <a:rPr lang="ru-RU" sz="18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участников с 2013 по </a:t>
            </a:r>
            <a:r>
              <a:rPr lang="ru-RU" sz="1800" b="0" strike="noStrike" spc="-1" dirty="0" smtClean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2017 </a:t>
            </a:r>
            <a:r>
              <a:rPr lang="ru-RU" sz="18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год.</a:t>
            </a: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Результаты: 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получение навыков умной дискуссии школьниками; 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побуждение к дальнейшему интересу к теме за пределами площадки; 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 dirty="0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постановка сложных, без правильных ответов вопросов, важных для мировоззрения юношества.</a:t>
            </a: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Дискуссионная площадка «Тамбовские диалоги»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03" name="TextShape 2"/>
          <p:cNvSpPr txBox="1"/>
          <p:nvPr/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304" name="Picture 2"/>
          <p:cNvPicPr/>
          <p:nvPr/>
        </p:nvPicPr>
        <p:blipFill>
          <a:blip r:embed="rId2"/>
          <a:stretch/>
        </p:blipFill>
        <p:spPr>
          <a:xfrm>
            <a:off x="611280" y="1887120"/>
            <a:ext cx="4389120" cy="2926080"/>
          </a:xfrm>
          <a:prstGeom prst="rect">
            <a:avLst/>
          </a:prstGeom>
          <a:ln>
            <a:noFill/>
          </a:ln>
        </p:spPr>
      </p:pic>
      <p:pic>
        <p:nvPicPr>
          <p:cNvPr id="305" name="Picture 4"/>
          <p:cNvPicPr/>
          <p:nvPr/>
        </p:nvPicPr>
        <p:blipFill>
          <a:blip r:embed="rId3"/>
          <a:stretch/>
        </p:blipFill>
        <p:spPr>
          <a:xfrm>
            <a:off x="5162400" y="1464840"/>
            <a:ext cx="6246000" cy="4164120"/>
          </a:xfrm>
          <a:prstGeom prst="rect">
            <a:avLst/>
          </a:prstGeom>
          <a:ln>
            <a:noFill/>
          </a:ln>
        </p:spPr>
      </p:pic>
      <p:pic>
        <p:nvPicPr>
          <p:cNvPr id="306" name="Picture 3"/>
          <p:cNvPicPr/>
          <p:nvPr/>
        </p:nvPicPr>
        <p:blipFill>
          <a:blip r:embed="rId4"/>
          <a:stretch/>
        </p:blipFill>
        <p:spPr>
          <a:xfrm>
            <a:off x="2971800" y="3841920"/>
            <a:ext cx="4352400" cy="2901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Школа информационной культуры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08" name="TextShape 2"/>
          <p:cNvSpPr txBox="1"/>
          <p:nvPr/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Региональный культурно-образовательный сетевой проект Тамбовской областной универсальной научной библиотеки  им. А. С. Пушкина.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Реализуется совместно с областным Центром развития творчества детей и юношества, комитетом образования администрации г. Тамбова. Филиалы школы  - библиотеки Бондарского, Мичуринского и Рассказовского  и др. районов Тамбовской области. 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В первую очередь проект рассчитан на учащихся, которые занимаются  научно-исследовательской деятельностью, в том числе  в рамках регионального отделения </a:t>
            </a:r>
            <a:r>
              <a:rPr lang="ru-RU" sz="1800" b="1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Общероссийской Общественной Организации Малая Академия Наук «Интеллект будущего»</a:t>
            </a: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. 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2 уровень </a:t>
            </a:r>
            <a:r>
              <a:rPr lang="ru-RU" sz="1800" b="1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ШИРМА</a:t>
            </a: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– Школа индивидуального роста молодежного актива.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Историко-культурная, просветительская функция библиотеки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10" name="TextShape 2"/>
          <p:cNvSpPr txBox="1"/>
          <p:nvPr/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Цели и задачи историко-культурной и просветительской деятельности  библиотеки: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сохранение и воспроизведение документного культурного наследия,  передача культурных образцов и нормативно-этических установок Культуры, 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формирование ценностных ориентиров в обществе и представления о многообразии информационно-культурного пространства города, области, страны, мира, 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межнациональное взаимодействие и международное  сотрудничество.</a:t>
            </a: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>
              <a:lnSpc>
                <a:spcPct val="100000"/>
              </a:lnSpc>
            </a:pPr>
            <a:r>
              <a:rPr lang="ru-RU" sz="1800" b="0" i="1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Активное развитие социального партнерства, поиск друзей библиотеки.</a:t>
            </a: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Библиотека – культурно-образовательная и информационная </a:t>
            </a:r>
            <a:r>
              <a:rPr lang="ru-RU" sz="3200" b="0" strike="noStrike" spc="-1" dirty="0" smtClean="0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среда</a:t>
            </a:r>
          </a:p>
          <a:p>
            <a:pPr>
              <a:lnSpc>
                <a:spcPct val="100000"/>
              </a:lnSpc>
            </a:pPr>
            <a:endParaRPr lang="ru-RU" sz="3600" spc="-1" dirty="0">
              <a:solidFill>
                <a:srgbClr val="90C226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65" name="TextShape 2"/>
          <p:cNvSpPr txBox="1"/>
          <p:nvPr/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Библиотека – среда, которая успешно развивается, ориентируясь на информационные потребности общества, территории, человека.</a:t>
            </a: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Библиотека – компонент городского, регионального, федерального и мирового культурно-образовательного и информационного пространства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Правовое просвещение
форма: </a:t>
            </a:r>
            <a:r>
              <a:rPr lang="ru-RU" sz="24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Клуб молодого юриста
формат: Неделя правовой культуры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312" name="Рисунок 5"/>
          <p:cNvPicPr/>
          <p:nvPr/>
        </p:nvPicPr>
        <p:blipFill>
          <a:blip r:embed="rId2"/>
          <a:stretch/>
        </p:blipFill>
        <p:spPr>
          <a:xfrm>
            <a:off x="216360" y="1930320"/>
            <a:ext cx="5821920" cy="3881160"/>
          </a:xfrm>
          <a:prstGeom prst="rect">
            <a:avLst/>
          </a:prstGeom>
          <a:ln>
            <a:noFill/>
          </a:ln>
        </p:spPr>
      </p:pic>
      <p:pic>
        <p:nvPicPr>
          <p:cNvPr id="313" name="Рисунок 6"/>
          <p:cNvPicPr/>
          <p:nvPr/>
        </p:nvPicPr>
        <p:blipFill>
          <a:blip r:embed="rId3"/>
          <a:stretch/>
        </p:blipFill>
        <p:spPr>
          <a:xfrm>
            <a:off x="6148080" y="3347280"/>
            <a:ext cx="4575960" cy="3050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Интеллектуально-досуговая функция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15" name="TextShape 2"/>
          <p:cNvSpPr txBox="1"/>
          <p:nvPr/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Цели и задачи  интеллектуально-досуговой деятельности: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формирование   платформы креативного пространства, 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предоставление условий для самореализации пользователей, стимулирование их творческой активности, 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поддержание репутации и доверительности в отношениях с обществом, с целевыми группами общества, в том числе с молодежной аудиторией.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Интеллектуальная игра «Король чтения»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17" name="TextShape 2"/>
          <p:cNvSpPr txBox="1"/>
          <p:nvPr/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Цель: повысить социальный имидж читающего подростка («Чтение – это суперсила!»).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Формат: игра, включающая творческие задания на переосмысление прочитанного и расширение читательского опыта школьников.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Особенности: акцент на неизвестную, но важную для подростка литературу; свобода в выборе книг; сотворчество с автором, персонажами, друг с другом; объединение читающих детей вместе («Я не белая ворона»).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Интеллектуальная игра «Король чтения»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19" name="TextShape 2"/>
          <p:cNvSpPr txBox="1"/>
          <p:nvPr/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320" name="Picture 2"/>
          <p:cNvPicPr/>
          <p:nvPr/>
        </p:nvPicPr>
        <p:blipFill>
          <a:blip r:embed="rId2"/>
          <a:stretch/>
        </p:blipFill>
        <p:spPr>
          <a:xfrm>
            <a:off x="3314520" y="3343320"/>
            <a:ext cx="4638240" cy="3092040"/>
          </a:xfrm>
          <a:prstGeom prst="rect">
            <a:avLst/>
          </a:prstGeom>
          <a:ln>
            <a:noFill/>
          </a:ln>
        </p:spPr>
      </p:pic>
      <p:pic>
        <p:nvPicPr>
          <p:cNvPr id="321" name="Picture 3"/>
          <p:cNvPicPr/>
          <p:nvPr/>
        </p:nvPicPr>
        <p:blipFill>
          <a:blip r:embed="rId3"/>
          <a:stretch/>
        </p:blipFill>
        <p:spPr>
          <a:xfrm>
            <a:off x="6821640" y="1397160"/>
            <a:ext cx="4681080" cy="3309480"/>
          </a:xfrm>
          <a:prstGeom prst="rect">
            <a:avLst/>
          </a:prstGeom>
          <a:ln>
            <a:noFill/>
          </a:ln>
        </p:spPr>
      </p:pic>
      <p:pic>
        <p:nvPicPr>
          <p:cNvPr id="322" name="Picture 4"/>
          <p:cNvPicPr/>
          <p:nvPr/>
        </p:nvPicPr>
        <p:blipFill>
          <a:blip r:embed="rId4"/>
          <a:stretch/>
        </p:blipFill>
        <p:spPr>
          <a:xfrm>
            <a:off x="533520" y="1819440"/>
            <a:ext cx="4438440" cy="2958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«Временифест»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24" name="TextShape 2"/>
          <p:cNvSpPr txBox="1"/>
          <p:nvPr/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Цель: проведение литературного театрализованного праздника, знакомящего </a:t>
            </a:r>
            <a:r>
              <a:rPr lang="ru-RU" sz="1800" b="1" u="sng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с авангардными </a:t>
            </a: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авторами и произведениями, их связями с Тамбовским краем.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Дата проведения: 2017 год.</a:t>
            </a:r>
          </a:p>
        </p:txBody>
      </p:sp>
      <p:pic>
        <p:nvPicPr>
          <p:cNvPr id="325" name="Picture 2"/>
          <p:cNvPicPr/>
          <p:nvPr/>
        </p:nvPicPr>
        <p:blipFill>
          <a:blip r:embed="rId2"/>
          <a:stretch/>
        </p:blipFill>
        <p:spPr>
          <a:xfrm>
            <a:off x="5800680" y="3009600"/>
            <a:ext cx="5628960" cy="3848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Особый проект «Библиотека – территория бытования и продвижения русского языка»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27" name="TextShape 2"/>
          <p:cNvSpPr txBox="1"/>
          <p:nvPr/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Цель – повышение качества владения русским языком и расширение присутствия русского языка в информационном пространстве.</a:t>
            </a: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Использован системно-комплексный подход, позволивший разработать систему деятельности библиотеки, определяющую функционал структурных подразделений с выделением методик, приемов, технологий, форм и методов работы  наиболее оптимальных и эффективных с конкретной целевой группой населения.</a:t>
            </a: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Picture 2"/>
          <p:cNvPicPr/>
          <p:nvPr/>
        </p:nvPicPr>
        <p:blipFill>
          <a:blip r:embed="rId2"/>
          <a:stretch/>
        </p:blipFill>
        <p:spPr>
          <a:xfrm>
            <a:off x="495360" y="0"/>
            <a:ext cx="9629280" cy="6808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Проект «ШАТЕР» для особенных людей
(Школа Активного Творческого Ёмкого Роста)
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330" name="Объект 3"/>
          <p:cNvPicPr/>
          <p:nvPr/>
        </p:nvPicPr>
        <p:blipFill>
          <a:blip r:embed="rId2"/>
          <a:stretch/>
        </p:blipFill>
        <p:spPr>
          <a:xfrm>
            <a:off x="184320" y="2201040"/>
            <a:ext cx="5821920" cy="3881160"/>
          </a:xfrm>
          <a:prstGeom prst="rect">
            <a:avLst/>
          </a:prstGeom>
          <a:ln>
            <a:noFill/>
          </a:ln>
        </p:spPr>
      </p:pic>
      <p:pic>
        <p:nvPicPr>
          <p:cNvPr id="331" name="Рисунок 4"/>
          <p:cNvPicPr/>
          <p:nvPr/>
        </p:nvPicPr>
        <p:blipFill>
          <a:blip r:embed="rId3"/>
          <a:stretch/>
        </p:blipFill>
        <p:spPr>
          <a:xfrm>
            <a:off x="5857920" y="3942360"/>
            <a:ext cx="4605120" cy="3069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Социально-коммуникативная деятельность библиотеки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33" name="TextShape 2"/>
          <p:cNvSpPr txBox="1"/>
          <p:nvPr/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Цели и задачи социально-коммуникативной деятельности: участие в системе социальных коммуникаций,  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формирование благоприятного облика библиотеки как культурного института и современного информационного центра, 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престижного и важного места встреч, привлечение друзей, партнеров, спонсоров и меценатов, реализация концепции «3 место»,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инициирование публичного дискурса и социального диалога.</a:t>
            </a: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Проект - Центр «Диалоги культур»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35" name="TextShape 2"/>
          <p:cNvSpPr txBox="1"/>
          <p:nvPr/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336" name="Picture 2"/>
          <p:cNvPicPr/>
          <p:nvPr/>
        </p:nvPicPr>
        <p:blipFill>
          <a:blip r:embed="rId2"/>
          <a:stretch/>
        </p:blipFill>
        <p:spPr>
          <a:xfrm>
            <a:off x="157320" y="1486080"/>
            <a:ext cx="5338440" cy="3561840"/>
          </a:xfrm>
          <a:prstGeom prst="rect">
            <a:avLst/>
          </a:prstGeom>
          <a:ln>
            <a:noFill/>
          </a:ln>
        </p:spPr>
      </p:pic>
      <p:pic>
        <p:nvPicPr>
          <p:cNvPr id="337" name="Picture 3"/>
          <p:cNvPicPr/>
          <p:nvPr/>
        </p:nvPicPr>
        <p:blipFill>
          <a:blip r:embed="rId3"/>
          <a:stretch/>
        </p:blipFill>
        <p:spPr>
          <a:xfrm>
            <a:off x="7872480" y="1305720"/>
            <a:ext cx="4195440" cy="2799360"/>
          </a:xfrm>
          <a:prstGeom prst="rect">
            <a:avLst/>
          </a:prstGeom>
          <a:ln>
            <a:noFill/>
          </a:ln>
        </p:spPr>
      </p:pic>
      <p:pic>
        <p:nvPicPr>
          <p:cNvPr id="338" name="Picture 4"/>
          <p:cNvPicPr/>
          <p:nvPr/>
        </p:nvPicPr>
        <p:blipFill>
          <a:blip r:embed="rId4"/>
          <a:stretch/>
        </p:blipFill>
        <p:spPr>
          <a:xfrm>
            <a:off x="3762360" y="3162240"/>
            <a:ext cx="5543280" cy="3695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Для нас: 
Библиотека – это территория знаний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67" name="TextShape 2"/>
          <p:cNvSpPr txBox="1"/>
          <p:nvPr/>
        </p:nvSpPr>
        <p:spPr>
          <a:xfrm>
            <a:off x="677160" y="2160720"/>
            <a:ext cx="4183560" cy="388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Библиотека как хранитель знаний.</a:t>
            </a: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Библиотека как канал продвижения знаний.</a:t>
            </a: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Библиотека как генератор знаний.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</a:t>
            </a:r>
          </a:p>
        </p:txBody>
      </p:sp>
      <p:sp>
        <p:nvSpPr>
          <p:cNvPr id="268" name="TextShape 3"/>
          <p:cNvSpPr txBox="1"/>
          <p:nvPr/>
        </p:nvSpPr>
        <p:spPr>
          <a:xfrm>
            <a:off x="5090040" y="2160720"/>
            <a:ext cx="4183560" cy="388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Для стратегического планирования  используем:</a:t>
            </a: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концепцию «точек роста»: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функциональный подход.</a:t>
            </a: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i="1" u="sng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Базовая технология - проектная</a:t>
            </a: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Информационная функция библиотеки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40" name="TextShape 2"/>
          <p:cNvSpPr txBox="1"/>
          <p:nvPr/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Цели и задачи информационной деятельности библиотеки - эффективное обслуживание пользователей на основе развития системы информационных ресурсов библиотеки и обеспечение свободного доступа  к ним, 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повышение сервисных качеств библиотечных продуктов и услуг,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 активное включение в цифровую информационную среду и освоение виртуального пространства.</a:t>
            </a: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i="1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Для реализации используем ресурсные проекты</a:t>
            </a: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Проект
«Альбомы памяти»
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42" name="TextShape 2"/>
          <p:cNvSpPr txBox="1"/>
          <p:nvPr/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343" name="Picture 2"/>
          <p:cNvPicPr/>
          <p:nvPr/>
        </p:nvPicPr>
        <p:blipFill>
          <a:blip r:embed="rId2"/>
          <a:stretch/>
        </p:blipFill>
        <p:spPr>
          <a:xfrm>
            <a:off x="5321160" y="201600"/>
            <a:ext cx="6286320" cy="6656040"/>
          </a:xfrm>
          <a:prstGeom prst="rect">
            <a:avLst/>
          </a:prstGeom>
          <a:ln>
            <a:noFill/>
          </a:ln>
        </p:spPr>
      </p:pic>
      <p:pic>
        <p:nvPicPr>
          <p:cNvPr id="344" name="Picture 3"/>
          <p:cNvPicPr/>
          <p:nvPr/>
        </p:nvPicPr>
        <p:blipFill>
          <a:blip r:embed="rId3"/>
          <a:stretch/>
        </p:blipFill>
        <p:spPr>
          <a:xfrm>
            <a:off x="0" y="1946880"/>
            <a:ext cx="5192280" cy="4631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0" strike="noStrike" spc="-1" dirty="0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«</a:t>
            </a:r>
            <a:r>
              <a:rPr lang="ru-RU" sz="2800" b="0" strike="noStrike" spc="-1" dirty="0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Тамбовская помещичья усадьба: взгляд сквозь столетие» (грант Президента РФ)</a:t>
            </a: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346" name="Picture 2"/>
          <p:cNvPicPr/>
          <p:nvPr/>
        </p:nvPicPr>
        <p:blipFill>
          <a:blip r:embed="rId2"/>
          <a:stretch/>
        </p:blipFill>
        <p:spPr>
          <a:xfrm>
            <a:off x="2108160" y="1883520"/>
            <a:ext cx="6032160" cy="4669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ustomShape 1"/>
          <p:cNvSpPr/>
          <p:nvPr/>
        </p:nvSpPr>
        <p:spPr>
          <a:xfrm>
            <a:off x="190440" y="574560"/>
            <a:ext cx="12001320" cy="823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Calibri"/>
              </a:rPr>
              <a:t>ИНФОРМАЦИОННЫЙ РЕСУРС «ТАМБОВСКАЯ ПОМЕЩИЧЬЯ УСАДЬБА: ВЗГЛЯД СКВОЗЬ СТОЛЕТИЕ»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8" name="CustomShape 2"/>
          <p:cNvSpPr/>
          <p:nvPr/>
        </p:nvSpPr>
        <p:spPr>
          <a:xfrm>
            <a:off x="0" y="5786280"/>
            <a:ext cx="1219176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Apache/2.2.* + PHP 5.3.* + MySQL 5.5.*, с использованием HTML 4 + CSS + JS (AJAX).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9" name="Picture 2"/>
          <p:cNvPicPr/>
          <p:nvPr/>
        </p:nvPicPr>
        <p:blipFill>
          <a:blip r:embed="rId2"/>
          <a:srcRect l="30071" t="36796" r="30081" b="27087"/>
          <a:stretch/>
        </p:blipFill>
        <p:spPr>
          <a:xfrm>
            <a:off x="571320" y="1357200"/>
            <a:ext cx="11239200" cy="4296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«Тамбовская помещичья усадьба: взгляд сквозь столетие» (грант Президента РФ)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360" name="Picture 2"/>
          <p:cNvPicPr/>
          <p:nvPr/>
        </p:nvPicPr>
        <p:blipFill>
          <a:blip r:embed="rId2"/>
          <a:srcRect l="6950"/>
          <a:stretch/>
        </p:blipFill>
        <p:spPr>
          <a:xfrm>
            <a:off x="1098360" y="1981080"/>
            <a:ext cx="7819920" cy="4354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Деловой центр Покровской ярмарки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365" name="Рисунок 364"/>
          <p:cNvPicPr/>
          <p:nvPr/>
        </p:nvPicPr>
        <p:blipFill>
          <a:blip r:embed="rId2"/>
          <a:stretch/>
        </p:blipFill>
        <p:spPr>
          <a:xfrm>
            <a:off x="978480" y="1737360"/>
            <a:ext cx="7701120" cy="5133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b="0" strike="noStrike" spc="-1" dirty="0" smtClean="0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Трансформация читального зала: Тотальный </a:t>
            </a:r>
            <a:r>
              <a:rPr lang="ru-RU" sz="2400" b="0" strike="noStrike" spc="-1" dirty="0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диктант в библиотеке</a:t>
            </a:r>
            <a:endParaRPr lang="ru-RU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368" name="Рисунок 367"/>
          <p:cNvPicPr/>
          <p:nvPr/>
        </p:nvPicPr>
        <p:blipFill>
          <a:blip r:embed="rId2"/>
          <a:stretch/>
        </p:blipFill>
        <p:spPr>
          <a:xfrm>
            <a:off x="979560" y="1341000"/>
            <a:ext cx="8294040" cy="553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Библионочь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370" name="Рисунок 369"/>
          <p:cNvPicPr/>
          <p:nvPr/>
        </p:nvPicPr>
        <p:blipFill>
          <a:blip r:embed="rId2"/>
          <a:stretch/>
        </p:blipFill>
        <p:spPr>
          <a:xfrm>
            <a:off x="979560" y="1414080"/>
            <a:ext cx="7890120" cy="5261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Молодежный центр «Онегины»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373" name="Рисунок 372"/>
          <p:cNvPicPr/>
          <p:nvPr/>
        </p:nvPicPr>
        <p:blipFill>
          <a:blip r:embed="rId2"/>
          <a:stretch/>
        </p:blipFill>
        <p:spPr>
          <a:xfrm>
            <a:off x="978480" y="1488600"/>
            <a:ext cx="8074080" cy="5382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ru-RU" dirty="0" smtClean="0"/>
              <a:t>1. Научно-практические конференции (собственные, совместные, в том числе в режиме видео-конференции),</a:t>
            </a:r>
          </a:p>
          <a:p>
            <a:endParaRPr lang="ru-RU" dirty="0"/>
          </a:p>
          <a:p>
            <a:r>
              <a:rPr lang="ru-RU" dirty="0" smtClean="0"/>
              <a:t>2. Выставки научных работ ученых и специалистов,</a:t>
            </a:r>
          </a:p>
          <a:p>
            <a:endParaRPr lang="ru-RU" dirty="0"/>
          </a:p>
          <a:p>
            <a:r>
              <a:rPr lang="ru-RU" dirty="0" smtClean="0"/>
              <a:t>3. Заключительный этап проекта «</a:t>
            </a:r>
            <a:r>
              <a:rPr lang="en-US" dirty="0" smtClean="0"/>
              <a:t>Start up</a:t>
            </a:r>
            <a:r>
              <a:rPr lang="ru-RU" dirty="0" smtClean="0"/>
              <a:t>»,</a:t>
            </a:r>
          </a:p>
          <a:p>
            <a:endParaRPr lang="ru-RU" dirty="0"/>
          </a:p>
          <a:p>
            <a:r>
              <a:rPr lang="ru-RU" dirty="0" smtClean="0"/>
              <a:t>4. Выставки-презентации инновационной деятельности вузов,</a:t>
            </a:r>
          </a:p>
          <a:p>
            <a:endParaRPr lang="ru-RU" dirty="0"/>
          </a:p>
          <a:p>
            <a:r>
              <a:rPr lang="ru-RU" dirty="0" smtClean="0"/>
              <a:t>5. Всероссийский форум «День науки» и т.д.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 smtClean="0"/>
              <a:t>Научные мероприятия на базе библиотеки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808599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Функции библиотеки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70" name="TextShape 2"/>
          <p:cNvSpPr txBox="1"/>
          <p:nvPr/>
        </p:nvSpPr>
        <p:spPr>
          <a:xfrm>
            <a:off x="677160" y="2160720"/>
            <a:ext cx="4183560" cy="388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Традиционные (исторически сложившиеся):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Мемориальная,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Культурно-просветительная,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Научно-информационная</a:t>
            </a: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71" name="TextShape 3"/>
          <p:cNvSpPr txBox="1"/>
          <p:nvPr/>
        </p:nvSpPr>
        <p:spPr>
          <a:xfrm>
            <a:off x="5090040" y="2160720"/>
            <a:ext cx="4183560" cy="388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Информационная,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Образовательная,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Историко-культурная,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Просветительская и интеллектуально-досуговая,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Социально-коммуникативная</a:t>
            </a: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(по материалам современных исследований)</a:t>
            </a: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>
              <a:lnSpc>
                <a:spcPct val="100000"/>
              </a:lnSpc>
            </a:pPr>
            <a:r>
              <a:rPr lang="ru-RU" sz="1800" b="0" i="1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Что выбрать? И как реализовать?</a:t>
            </a: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ТОУНБ сегодня: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77" name="TextShape 2"/>
          <p:cNvSpPr txBox="1"/>
          <p:nvPr/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1. культурное достояние населения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2. авторитетная площадка ……</a:t>
            </a: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Библиотека – динамично развивающаяся культурно-образовательная и информационная среда.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Осуществляется комплексный охват разных наук и практической деятельности.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Создается новое знание через различные информационные ресурсы, зарегистрированы в Информрегистре и Роспатенте.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Нет отдельных, единичных мероприятий, только циклы, сезоны, объединения и т.д.</a:t>
            </a: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Концепция «точки роста»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677160" y="2160720"/>
            <a:ext cx="4183560" cy="388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Исходный пункт теории Ф. Перру</a:t>
            </a: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– «эффект доминирования», представляющий собой  изменения  сущности и форм отношений между экономическими единицами. </a:t>
            </a:r>
          </a:p>
        </p:txBody>
      </p:sp>
      <p:sp>
        <p:nvSpPr>
          <p:cNvPr id="274" name="TextShape 3"/>
          <p:cNvSpPr txBox="1"/>
          <p:nvPr/>
        </p:nvSpPr>
        <p:spPr>
          <a:xfrm>
            <a:off x="5090040" y="2160720"/>
            <a:ext cx="4183560" cy="388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Для оптимизации стратегического и тактического планирования используем теорию «точек роста». 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Почему?</a:t>
            </a:r>
          </a:p>
          <a:p>
            <a:pPr marL="343080" indent="-342720" algn="just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Задачи перед библиотеками стоят сложные, а ресурсы ограничены (например, сокращение финансирования на комплектование, сокращение сети библиотек и персонала конкретных библиотек).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Поэтому необходим четкий анализ, что нужно в (данное время-место — хронотоп),  и каким образом это можно решить.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Базовая технология – проектная деятельность.   Почему?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76" name="TextShape 2"/>
          <p:cNvSpPr txBox="1"/>
          <p:nvPr/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Поиск новых идей,</a:t>
            </a: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Интеграция ресурсов (всех),</a:t>
            </a: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Интеграция форм и методов работы,</a:t>
            </a: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Приобретение партнеров и друзей,</a:t>
            </a: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Эффективный путь движения вперед.</a:t>
            </a: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Поиск идей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78" name="TextShape 2"/>
          <p:cNvSpPr txBox="1"/>
          <p:nvPr/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1.Оценка потребностей читателей и их ожиданий.</a:t>
            </a: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2. Оценка наших возможностей.</a:t>
            </a: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3. Выделение приоритетов.</a:t>
            </a: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i="1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Как совместить? </a:t>
            </a: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 marL="343080" indent="-342720">
              <a:lnSpc>
                <a:spcPct val="100000"/>
              </a:lnSpc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 </a:t>
            </a:r>
          </a:p>
          <a:p>
            <a:pPr marL="343080" indent="-342720">
              <a:lnSpc>
                <a:spcPct val="100000"/>
              </a:lnSpc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 Рационально реализовать через проектную деятельность.</a:t>
            </a:r>
          </a:p>
          <a:p>
            <a:pPr marL="343080" indent="-342720">
              <a:lnSpc>
                <a:spcPct val="100000"/>
              </a:lnSpc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 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Shape 1"/>
          <p:cNvSpPr txBox="1"/>
          <p:nvPr/>
        </p:nvSpPr>
        <p:spPr>
          <a:xfrm>
            <a:off x="677160" y="609480"/>
            <a:ext cx="8596440" cy="1320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0" strike="noStrike" spc="-1">
                <a:solidFill>
                  <a:srgbClr val="90C22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Образовательная функция библиотеки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280" name="TextShape 2"/>
          <p:cNvSpPr txBox="1"/>
          <p:nvPr/>
        </p:nvSpPr>
        <p:spPr>
          <a:xfrm>
            <a:off x="677160" y="2160720"/>
            <a:ext cx="8596440" cy="388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Цели и задачи образовательной деятельности библиотеки: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организация и  обеспечение доступа к информации и знаниям,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разработка образовательных программ, 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формирование и развитие информационной культуры личности, </a:t>
            </a:r>
          </a:p>
          <a:p>
            <a:pPr marL="343080" indent="-342720">
              <a:lnSpc>
                <a:spcPct val="100000"/>
              </a:lnSpc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800" b="0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развитие информационно-образовательного пространства библиотеки.</a:t>
            </a:r>
          </a:p>
          <a:p>
            <a:pPr>
              <a:lnSpc>
                <a:spcPct val="100000"/>
              </a:lnSpc>
            </a:pP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>
              <a:lnSpc>
                <a:spcPct val="100000"/>
              </a:lnSpc>
            </a:pPr>
            <a:r>
              <a:rPr lang="ru-RU" sz="1800" b="0" i="1" strike="noStrike" spc="-1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«Библиотека должна быть местом, где хочется ПОБЫТЬ. Пространством, которое само становится «Образовательным», библиотека – «точка удивления».  Е.Ю. Гениева</a:t>
            </a:r>
            <a:endParaRPr lang="ru-RU" sz="1800" b="0" strike="noStrike" spc="-1">
              <a:solidFill>
                <a:srgbClr val="40404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extShape 1"/>
          <p:cNvSpPr txBox="1"/>
          <p:nvPr/>
        </p:nvSpPr>
        <p:spPr>
          <a:xfrm>
            <a:off x="729000" y="387720"/>
            <a:ext cx="10515240" cy="1869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1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Исследовательская лаборатория  «Учёная сова»
</a:t>
            </a:r>
            <a:r>
              <a:rPr lang="ru-RU" sz="22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Цель проекта – изучение законов науки и явлений окружающего мира
 на реальных примерах</a:t>
            </a:r>
            <a:r>
              <a:rPr lang="ru-RU" sz="2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(проводились эксперименты , исследования, опыты и практические занятия
 по физике и химии)
Результат: восполнение пробелов в блоке естественнонаучных дисциплин
</a:t>
            </a:r>
            <a:r>
              <a:rPr lang="ru-RU" sz="36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
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282" name="Рисунок 6"/>
          <p:cNvPicPr/>
          <p:nvPr/>
        </p:nvPicPr>
        <p:blipFill>
          <a:blip r:embed="rId2"/>
          <a:stretch/>
        </p:blipFill>
        <p:spPr>
          <a:xfrm>
            <a:off x="529920" y="2980080"/>
            <a:ext cx="5181120" cy="3450960"/>
          </a:xfrm>
          <a:prstGeom prst="rect">
            <a:avLst/>
          </a:prstGeom>
          <a:ln>
            <a:noFill/>
          </a:ln>
        </p:spPr>
      </p:pic>
      <p:pic>
        <p:nvPicPr>
          <p:cNvPr id="283" name="Объект 5"/>
          <p:cNvPicPr/>
          <p:nvPr/>
        </p:nvPicPr>
        <p:blipFill>
          <a:blip r:embed="rId3"/>
          <a:stretch/>
        </p:blipFill>
        <p:spPr>
          <a:xfrm>
            <a:off x="5824440" y="3314880"/>
            <a:ext cx="5181120" cy="3454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662</TotalTime>
  <Words>1474</Words>
  <Application>Microsoft Office PowerPoint</Application>
  <PresentationFormat>Широкоэкранный</PresentationFormat>
  <Paragraphs>183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40</vt:i4>
      </vt:variant>
    </vt:vector>
  </HeadingPairs>
  <TitlesOfParts>
    <vt:vector size="53" baseType="lpstr">
      <vt:lpstr>Arial</vt:lpstr>
      <vt:lpstr>Calibri</vt:lpstr>
      <vt:lpstr>DejaVu Sans</vt:lpstr>
      <vt:lpstr>Symbol</vt:lpstr>
      <vt:lpstr>Times New Roman</vt:lpstr>
      <vt:lpstr>Trebuchet MS</vt:lpstr>
      <vt:lpstr>Wingdings</vt:lpstr>
      <vt:lpstr>Wingdings 3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Научные мероприятия на базе библиотеки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Директор</dc:creator>
  <cp:lastModifiedBy>Директор</cp:lastModifiedBy>
  <cp:revision>93</cp:revision>
  <dcterms:created xsi:type="dcterms:W3CDTF">2016-10-10T06:49:08Z</dcterms:created>
  <dcterms:modified xsi:type="dcterms:W3CDTF">2018-02-22T09:21:00Z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45</vt:i4>
  </property>
</Properties>
</file>