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sldIdLst>
    <p:sldId id="259" r:id="rId3"/>
    <p:sldId id="417" r:id="rId4"/>
    <p:sldId id="408" r:id="rId5"/>
    <p:sldId id="418" r:id="rId6"/>
    <p:sldId id="411" r:id="rId7"/>
    <p:sldId id="419" r:id="rId8"/>
    <p:sldId id="421" r:id="rId9"/>
    <p:sldId id="420" r:id="rId10"/>
    <p:sldId id="410" r:id="rId11"/>
    <p:sldId id="422" r:id="rId12"/>
    <p:sldId id="427" r:id="rId13"/>
    <p:sldId id="428" r:id="rId14"/>
    <p:sldId id="423" r:id="rId15"/>
    <p:sldId id="429" r:id="rId16"/>
    <p:sldId id="430" r:id="rId17"/>
    <p:sldId id="416" r:id="rId18"/>
    <p:sldId id="431" r:id="rId19"/>
    <p:sldId id="432" r:id="rId20"/>
    <p:sldId id="433" r:id="rId21"/>
    <p:sldId id="445" r:id="rId22"/>
    <p:sldId id="435" r:id="rId23"/>
    <p:sldId id="436" r:id="rId24"/>
    <p:sldId id="437" r:id="rId25"/>
    <p:sldId id="426" r:id="rId26"/>
    <p:sldId id="438" r:id="rId27"/>
    <p:sldId id="439" r:id="rId28"/>
    <p:sldId id="425" r:id="rId29"/>
    <p:sldId id="424" r:id="rId30"/>
    <p:sldId id="443" r:id="rId31"/>
    <p:sldId id="415" r:id="rId32"/>
    <p:sldId id="440" r:id="rId33"/>
    <p:sldId id="441" r:id="rId34"/>
    <p:sldId id="444" r:id="rId35"/>
    <p:sldId id="442" r:id="rId36"/>
    <p:sldId id="389" r:id="rId3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  <a:srgbClr val="CC3300"/>
    <a:srgbClr val="FF9900"/>
    <a:srgbClr val="7F7F7F"/>
    <a:srgbClr val="FC9E18"/>
    <a:srgbClr val="00CC99"/>
    <a:srgbClr val="FF4D15"/>
    <a:srgbClr val="2575A6"/>
    <a:srgbClr val="DE494E"/>
    <a:srgbClr val="B08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104" y="-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olga.ROUNB\Desktop\&#1055;&#1073;&#1083;&#1054;&#1090;&#1095;2016\&#1055;&#1054;2016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_k4\asup\&#1089;&#1090;&#1072;&#1090;&#1080;&#1089;&#1090;&#1080;&#1082;&#1072;%20&#1089;&#1072;&#1081;&#1090;&#1072;\&#1044;&#1083;&#1103;%20&#1087;&#1091;&#1073;&#1083;&#1080;&#1095;&#1085;&#1086;&#1075;&#1086;%20&#1086;&#1090;&#1095;&#1077;&#1090;&#1072;\&#1057;&#1090;&#1072;&#1090;&#1080;&#1089;&#1090;&#1080;&#1082;&#1072;%20&#1089;%202009%20&#1076;&#1086;%202016%20&#1075;&#1086;&#1076;&#1072;_%20&#1076;&#1083;&#1103;%20&#1055;&#1091;&#1073;&#1083;&#1054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028245838621297E-2"/>
          <c:y val="8.8138147707973305E-2"/>
          <c:w val="0.83219607672514262"/>
          <c:h val="0.79442286134846751"/>
        </c:manualLayout>
      </c:layout>
      <c:pie3DChart>
        <c:varyColors val="1"/>
        <c:ser>
          <c:idx val="0"/>
          <c:order val="0"/>
          <c:tx>
            <c:strRef>
              <c:f>Лист1!$A$77</c:f>
              <c:strCache>
                <c:ptCount val="1"/>
                <c:pt idx="0">
                  <c:v>количество молодых сотрудников в возрасте до 35 лет </c:v>
                </c:pt>
              </c:strCache>
            </c:strRef>
          </c:tx>
          <c:dLbls>
            <c:dLbl>
              <c:idx val="0"/>
              <c:layout>
                <c:manualLayout>
                  <c:x val="6.4459130108736551E-2"/>
                  <c:y val="-8.9657042869649872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/>
                      <a:t>37% молодых сотрудников</a:t>
                    </a:r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6152255567591953E-2"/>
                  <c:y val="4.3712160979877526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b="1"/>
                      <a:t>63%</a:t>
                    </a:r>
                  </a:p>
                </c:rich>
              </c:tx>
              <c:spPr/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Лист1!$B$77:$C$77</c:f>
              <c:numCache>
                <c:formatCode>0</c:formatCode>
                <c:ptCount val="2"/>
                <c:pt idx="0">
                  <c:v>37</c:v>
                </c:pt>
                <c:pt idx="1">
                  <c:v>63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noFill/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Средняя зарплата, руб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3.2225586045994889E-3"/>
                  <c:y val="-9.4184381264003046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  <a:latin typeface="Cambria" pitchFamily="18" charset="0"/>
                      </a:rPr>
                      <a:t>7 738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89A-4215-9D6B-FFB95927E5D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550168036884791E-2"/>
                  <c:y val="-5.6324609090399594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  <a:latin typeface="Cambria" pitchFamily="18" charset="0"/>
                      </a:rPr>
                      <a:t>7 908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89A-4215-9D6B-FFB95927E5D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550168036884791E-2"/>
                  <c:y val="-9.4184381264003705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  <a:latin typeface="Cambria" pitchFamily="18" charset="0"/>
                      </a:rPr>
                      <a:t>8 485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89A-4215-9D6B-FFB95927E5D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345378291301527E-2"/>
                  <c:y val="-1.339580096372497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  <a:latin typeface="Cambria" pitchFamily="18" charset="0"/>
                      </a:rPr>
                      <a:t>9 690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89A-4215-9D6B-FFB95927E5D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270872680813903E-3"/>
                  <c:y val="-3.213430143056279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  <a:latin typeface="Cambria" pitchFamily="18" charset="0"/>
                      </a:rPr>
                      <a:t>11 050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89A-4215-9D6B-FFB95927E5D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6.4452908010224534E-3"/>
                  <c:y val="-1.699039256112113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  <a:latin typeface="Cambria" pitchFamily="18" charset="0"/>
                      </a:rPr>
                      <a:t>16 500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89A-4215-9D6B-FFB95927E5D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2406746472614153E-3"/>
                  <c:y val="3.0657472207350892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  <a:latin typeface="Cambria" pitchFamily="18" charset="0"/>
                      </a:rPr>
                      <a:t>22 400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89A-4215-9D6B-FFB95927E5D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4754784190645484E-2"/>
                  <c:y val="-1.4398637763662011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solidFill>
                          <a:srgbClr val="C00000"/>
                        </a:solidFill>
                        <a:latin typeface="Cambria" pitchFamily="18" charset="0"/>
                      </a:rPr>
                      <a:t>23 700</a:t>
                    </a:r>
                    <a:endParaRPr lang="en-US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89A-4215-9D6B-FFB95927E5D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502167603573793E-2"/>
                  <c:y val="-3.1119799628152606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89A-4215-9D6B-FFB95927E5D4}"/>
                </c:ext>
                <c:ext xmlns:c15="http://schemas.microsoft.com/office/drawing/2012/chart" uri="{CE6537A1-D6FC-4f65-9D91-7224C49458BB}">
                  <c15:layout>
                    <c:manualLayout>
                      <c:w val="0.10886584849767243"/>
                      <c:h val="5.5838479637845093E-2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-2.1159542953872196E-3"/>
                  <c:y val="2.8761557954522232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764-4D5E-8913-A6A57670DB48}"/>
                </c:ext>
                <c:ext xmlns:c15="http://schemas.microsoft.com/office/drawing/2012/chart" uri="{CE6537A1-D6FC-4f65-9D91-7224C49458BB}">
                  <c15:layout>
                    <c:manualLayout>
                      <c:w val="0.10251798561151079"/>
                      <c:h val="4.433430937612521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  <a:latin typeface="Cambria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7738</c:v>
                </c:pt>
                <c:pt idx="1">
                  <c:v>7908</c:v>
                </c:pt>
                <c:pt idx="2">
                  <c:v>8485</c:v>
                </c:pt>
                <c:pt idx="3">
                  <c:v>9690</c:v>
                </c:pt>
                <c:pt idx="4">
                  <c:v>11050</c:v>
                </c:pt>
                <c:pt idx="5">
                  <c:v>16500</c:v>
                </c:pt>
                <c:pt idx="6">
                  <c:v>22400</c:v>
                </c:pt>
                <c:pt idx="7">
                  <c:v>23700</c:v>
                </c:pt>
                <c:pt idx="8">
                  <c:v>24100</c:v>
                </c:pt>
                <c:pt idx="9">
                  <c:v>34000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89A-4215-9D6B-FFB95927E5D4}"/>
            </c:ext>
          </c:extLst>
        </c:ser>
        <c:shape val="box"/>
        <c:axId val="50190976"/>
        <c:axId val="50231168"/>
        <c:axId val="0"/>
      </c:bar3DChart>
      <c:catAx>
        <c:axId val="50190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 baseline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cs typeface="Courier New" pitchFamily="49" charset="0"/>
              </a:defRPr>
            </a:pPr>
            <a:endParaRPr lang="ru-RU"/>
          </a:p>
        </c:txPr>
        <c:crossAx val="50231168"/>
        <c:crosses val="autoZero"/>
        <c:auto val="1"/>
        <c:lblAlgn val="ctr"/>
        <c:lblOffset val="100"/>
      </c:catAx>
      <c:valAx>
        <c:axId val="50231168"/>
        <c:scaling>
          <c:orientation val="minMax"/>
        </c:scaling>
        <c:axPos val="l"/>
        <c:majorGridlines/>
        <c:numFmt formatCode="General" sourceLinked="1"/>
        <c:tickLblPos val="nextTo"/>
        <c:spPr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c:spPr>
        <c:txPr>
          <a:bodyPr/>
          <a:lstStyle/>
          <a:p>
            <a:pPr>
              <a:defRPr sz="1200" b="1" baseline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cs typeface="Courier New" pitchFamily="49" charset="0"/>
              </a:defRPr>
            </a:pPr>
            <a:endParaRPr lang="ru-RU"/>
          </a:p>
        </c:txPr>
        <c:crossAx val="50190976"/>
        <c:crosses val="autoZero"/>
        <c:crossBetween val="between"/>
      </c:valAx>
      <c:spPr>
        <a:ln w="25400">
          <a:noFill/>
        </a:ln>
      </c:spPr>
    </c:plotArea>
    <c:plotVisOnly val="1"/>
    <c:dispBlanksAs val="gap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0422009748781534E-2"/>
          <c:y val="1.3249122807017682E-2"/>
          <c:w val="0.93248942700824022"/>
          <c:h val="0.89757148777455453"/>
        </c:manualLayout>
      </c:layout>
      <c:barChart>
        <c:barDir val="col"/>
        <c:grouping val="clustered"/>
        <c:ser>
          <c:idx val="0"/>
          <c:order val="0"/>
          <c:tx>
            <c:strRef>
              <c:f>Лист1!$A$1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defRPr>
                    </a:pPr>
                    <a:r>
                      <a:rPr lang="ru-RU" smtClean="0"/>
                      <a:t>132 116 900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Лист1!$B$1</c:f>
              <c:numCache>
                <c:formatCode>#,##0</c:formatCode>
                <c:ptCount val="1"/>
                <c:pt idx="0">
                  <c:v>100295603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F0-401D-8ADA-C2EB79635A6C}"/>
            </c:ext>
          </c:extLst>
        </c:ser>
        <c:ser>
          <c:idx val="1"/>
          <c:order val="1"/>
          <c:tx>
            <c:strRef>
              <c:f>Лист1!$A$2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143</a:t>
                    </a:r>
                    <a:r>
                      <a:rPr lang="en-US" smtClean="0"/>
                      <a:t> </a:t>
                    </a:r>
                    <a:r>
                      <a:rPr lang="ru-RU" smtClean="0"/>
                      <a:t>470</a:t>
                    </a:r>
                    <a:r>
                      <a:rPr lang="en-US" smtClean="0"/>
                      <a:t> </a:t>
                    </a:r>
                    <a:r>
                      <a:rPr lang="ru-RU" smtClean="0"/>
                      <a:t>336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Лист1!$B$2</c:f>
              <c:numCache>
                <c:formatCode>#,##0</c:formatCode>
                <c:ptCount val="1"/>
                <c:pt idx="0">
                  <c:v>132207000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F0-401D-8ADA-C2EB79635A6C}"/>
            </c:ext>
          </c:extLst>
        </c:ser>
        <c:gapWidth val="219"/>
        <c:overlap val="-27"/>
        <c:axId val="68853120"/>
        <c:axId val="68871296"/>
      </c:barChart>
      <c:catAx>
        <c:axId val="68853120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68871296"/>
        <c:crosses val="autoZero"/>
        <c:auto val="1"/>
        <c:lblAlgn val="ctr"/>
        <c:lblOffset val="100"/>
      </c:catAx>
      <c:valAx>
        <c:axId val="68871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crossAx val="6885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6.9091533369649932E-2"/>
          <c:y val="1.6863610421050643E-2"/>
          <c:w val="0.90407408507898779"/>
          <c:h val="0.90009210557522656"/>
        </c:manualLayout>
      </c:layout>
      <c:bar3DChart>
        <c:barDir val="col"/>
        <c:grouping val="clustered"/>
        <c:ser>
          <c:idx val="0"/>
          <c:order val="0"/>
          <c:tx>
            <c:strRef>
              <c:f>'Просмотры 2009-2015'!$D$21:$K$21</c:f>
              <c:strCache>
                <c:ptCount val="1"/>
                <c:pt idx="0">
                  <c:v>44688 62331 108235 184586 326470 452343 610293 628099</c:v>
                </c:pt>
              </c:strCache>
            </c:strRef>
          </c:tx>
          <c:dLbls>
            <c:dLbl>
              <c:idx val="0"/>
              <c:layout>
                <c:manualLayout>
                  <c:x val="1.0062893081761021E-2"/>
                  <c:y val="-2.309912678025445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062893081761021E-2"/>
                  <c:y val="-2.309912678025461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09433962264151E-2"/>
                  <c:y val="-2.309912678025445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062893081761021E-2"/>
                  <c:y val="-2.309912678025461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09433962264151E-2"/>
                  <c:y val="-2.823226606475569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062893081761021E-2"/>
                  <c:y val="-2.823226606475569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0062977324763385E-2"/>
                  <c:y val="-1.757517554177537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5094363581660488E-2"/>
                  <c:y val="-3.961442762327008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baseline="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'Просмотры 2009-2015'!$D$8:$K$8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'Просмотры 2009-2015'!$D$21:$K$21</c:f>
              <c:numCache>
                <c:formatCode>General</c:formatCode>
                <c:ptCount val="8"/>
                <c:pt idx="0">
                  <c:v>44688</c:v>
                </c:pt>
                <c:pt idx="1">
                  <c:v>62331</c:v>
                </c:pt>
                <c:pt idx="2">
                  <c:v>108235</c:v>
                </c:pt>
                <c:pt idx="3">
                  <c:v>184586</c:v>
                </c:pt>
                <c:pt idx="4">
                  <c:v>326470</c:v>
                </c:pt>
                <c:pt idx="5">
                  <c:v>452343</c:v>
                </c:pt>
                <c:pt idx="6">
                  <c:v>610293</c:v>
                </c:pt>
                <c:pt idx="7">
                  <c:v>628099</c:v>
                </c:pt>
              </c:numCache>
            </c:numRef>
          </c:val>
        </c:ser>
        <c:shape val="box"/>
        <c:axId val="67244800"/>
        <c:axId val="67246336"/>
        <c:axId val="0"/>
      </c:bar3DChart>
      <c:catAx>
        <c:axId val="67244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67246336"/>
        <c:crosses val="autoZero"/>
        <c:auto val="1"/>
        <c:lblAlgn val="ctr"/>
        <c:lblOffset val="100"/>
      </c:catAx>
      <c:valAx>
        <c:axId val="672463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67244800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о деятельности библиотеки</a:t>
            </a:r>
          </a:p>
        </c:rich>
      </c:tx>
      <c:layout>
        <c:manualLayout>
          <c:xMode val="edge"/>
          <c:yMode val="edge"/>
          <c:x val="1.4496573344998561E-2"/>
          <c:y val="1.1904761904761921E-2"/>
        </c:manualLayout>
      </c:layout>
    </c:title>
    <c:view3D>
      <c:perspective val="30"/>
    </c:view3D>
    <c:plotArea>
      <c:layout>
        <c:manualLayout>
          <c:layoutTarget val="inner"/>
          <c:xMode val="edge"/>
          <c:yMode val="edge"/>
          <c:x val="0.12265237678623753"/>
          <c:y val="0.11548618922634671"/>
          <c:w val="0.79598880869059685"/>
          <c:h val="0.808912010998625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2010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Публикации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Публикации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Публикации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226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2013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Публикации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240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2014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Публикации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250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2015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Публикации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265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313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Публикации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310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328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Публикации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323</c:v>
                </c:pt>
              </c:numCache>
            </c:numRef>
          </c:val>
        </c:ser>
        <c:shape val="cylinder"/>
        <c:axId val="94650752"/>
        <c:axId val="94652288"/>
        <c:axId val="0"/>
      </c:bar3DChart>
      <c:catAx>
        <c:axId val="94650752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4652288"/>
        <c:crosses val="autoZero"/>
        <c:auto val="1"/>
        <c:lblAlgn val="ctr"/>
        <c:lblOffset val="100"/>
      </c:catAx>
      <c:valAx>
        <c:axId val="946522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4650752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+mj-lt"/>
            </a:defRPr>
          </a:pPr>
          <a:endParaRPr lang="ru-RU"/>
        </a:p>
      </c:txPr>
    </c:legend>
    <c:plotVisOnly val="1"/>
    <c:dispBlanksAs val="gap"/>
  </c:chart>
  <c:spPr>
    <a:scene3d>
      <a:camera prst="orthographicFront"/>
      <a:lightRig rig="threePt" dir="t"/>
    </a:scene3d>
  </c:sp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0.73507</cdr:x>
      <cdr:y>0.20856</cdr:y>
    </cdr:from>
    <cdr:to>
      <cdr:x>0.88208</cdr:x>
      <cdr:y>0.46524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4572000" y="7429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0.8193</cdr:x>
      <cdr:y>0.14439</cdr:y>
    </cdr:from>
    <cdr:to>
      <cdr:x>0.8438</cdr:x>
      <cdr:y>0.25936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5095875" y="514350"/>
          <a:ext cx="152429" cy="4095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DBC4F-FB5A-466D-8919-3883DCB132EC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FDA97-DC65-4B93-9A05-DBB6D63FE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028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FDA97-DC65-4B93-9A05-DBB6D63FE34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24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271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833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222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978E3B8F-C2EC-4345-89F4-A7AF079D11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8651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422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4222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1623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9244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1447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999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0178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4365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3468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6422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655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72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76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79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97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154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575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745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934C0-F804-45F8-A819-963A563084E0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3850E-0553-4C82-A2DF-71CC02EF66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708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8539D-A494-4DB5-A2E0-8CE46AF0F9FA}" type="datetimeFigureOut">
              <a:rPr lang="ru-RU" smtClean="0"/>
              <a:pPr/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4444-2C09-43E1-9E13-F6216ACFB0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482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4276"/>
            <a:ext cx="9144000" cy="516403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3363838"/>
            <a:ext cx="9144000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3579862"/>
            <a:ext cx="91440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cap="all" dirty="0" smtClean="0">
                <a:solidFill>
                  <a:schemeClr val="bg1"/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НАТАЛЬЯ НИКОЛАЕВНА ГРИШИНА</a:t>
            </a:r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bg1"/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директор </a:t>
            </a:r>
            <a:endParaRPr lang="en-US" sz="1200" dirty="0" smtClean="0">
              <a:solidFill>
                <a:schemeClr val="bg1"/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bg1"/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Рязанской областной универсальной научной библиотеки имени Горького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92280" y="4776816"/>
            <a:ext cx="1944216" cy="24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6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6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2018 год8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 descr="Логотип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58"/>
            <a:ext cx="2270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\\serv_k2\incom\Сервисный центр\Д.Р. библио_160 лет\Фоны для презентации\Слайдер 160 ле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83" y="1"/>
            <a:ext cx="9145400" cy="5143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0221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zam-razv\Desktop\МАТЕРИАЛЫ К БУКЛЕТУ\11+\IMG_95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285998"/>
            <a:ext cx="3786214" cy="243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4500562" y="785800"/>
          <a:ext cx="4643438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28596" y="500048"/>
            <a:ext cx="4786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A0000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Молодежь в библиотеке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\\serv_k2\incom\Винoкурова\таврида\Таврид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785800"/>
            <a:ext cx="4492031" cy="252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\\serv_k2\incom\5-САЙТ\_2017\_октябрь2017\17.10.2017\Сочи\2.jpg"/>
          <p:cNvPicPr/>
          <p:nvPr/>
        </p:nvPicPr>
        <p:blipFill>
          <a:blip r:embed="rId5" cstate="print"/>
          <a:srcRect r="12841"/>
          <a:stretch>
            <a:fillRect/>
          </a:stretch>
        </p:blipFill>
        <p:spPr bwMode="auto">
          <a:xfrm>
            <a:off x="642910" y="285734"/>
            <a:ext cx="3375903" cy="258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\\serv_k2\incom\5-САЙТ\_2017\_октябрь2017\17.10.2017\Сочи\8.jpg"/>
          <p:cNvPicPr/>
          <p:nvPr/>
        </p:nvPicPr>
        <p:blipFill>
          <a:blip r:embed="rId6" cstate="print"/>
          <a:srcRect r="18994"/>
          <a:stretch>
            <a:fillRect/>
          </a:stretch>
        </p:blipFill>
        <p:spPr bwMode="auto">
          <a:xfrm>
            <a:off x="1428728" y="2214560"/>
            <a:ext cx="3138359" cy="257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214296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Cambria" panose="02040503050406030204" pitchFamily="18" charset="0"/>
              </a:rPr>
              <a:t>Средняя заработная плата основного персонала.</a:t>
            </a:r>
            <a:endParaRPr lang="ru-RU" sz="2400" b="1" dirty="0">
              <a:solidFill>
                <a:srgbClr val="9A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1269022151"/>
              </p:ext>
            </p:extLst>
          </p:nvPr>
        </p:nvGraphicFramePr>
        <p:xfrm>
          <a:off x="857224" y="785800"/>
          <a:ext cx="7286676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357172"/>
            <a:ext cx="74295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mbria" pitchFamily="18" charset="0"/>
              </a:rPr>
              <a:t>        «Для решения сложнейших проблем, стоящих перед нашей страной, обществу, как никогда прежде, нужны новые практические и фундаментальные знания, достоверная и оперативно получаемая информация.</a:t>
            </a:r>
          </a:p>
          <a:p>
            <a:r>
              <a:rPr lang="ru-RU" sz="1400" dirty="0" smtClean="0">
                <a:latin typeface="Cambria" pitchFamily="18" charset="0"/>
              </a:rPr>
              <a:t>         Вопрос о состоянии библиотечного обслуживания – это вопрос о том, на какой  информационной основе, на каком образовательном фундаменте формируется политическое, экономическое, правовое, научное и культурное мышление разных слоев  общества.</a:t>
            </a:r>
          </a:p>
          <a:p>
            <a:r>
              <a:rPr lang="ru-RU" sz="1400" dirty="0" smtClean="0">
                <a:latin typeface="Cambria" pitchFamily="18" charset="0"/>
              </a:rPr>
              <a:t>         В настоящее время сфера культуры в целом и конкретно библиотечная отрасль  рассматриваются не только как производитель и хранитель культурных ценностей, но и как важный сектор экономики,  способствующий развитию общества». </a:t>
            </a:r>
            <a:endParaRPr lang="ru-RU" sz="1400" dirty="0">
              <a:latin typeface="Cambria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 t="12691" b="5680"/>
          <a:stretch>
            <a:fillRect/>
          </a:stretch>
        </p:blipFill>
        <p:spPr bwMode="auto">
          <a:xfrm>
            <a:off x="1071538" y="2643188"/>
            <a:ext cx="58579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57290" y="214296"/>
            <a:ext cx="6643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A0000"/>
                </a:solidFill>
                <a:latin typeface="Cambria" panose="02040503050406030204" pitchFamily="18" charset="0"/>
              </a:rPr>
              <a:t>Финансирование. </a:t>
            </a:r>
            <a:endParaRPr lang="ru-RU" sz="2800" b="1" dirty="0">
              <a:solidFill>
                <a:srgbClr val="9A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52717915"/>
              </p:ext>
            </p:extLst>
          </p:nvPr>
        </p:nvGraphicFramePr>
        <p:xfrm>
          <a:off x="642910" y="1142990"/>
          <a:ext cx="5000660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072066" y="1000114"/>
            <a:ext cx="357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" pitchFamily="18" charset="0"/>
              </a:rPr>
              <a:t>В 2017 году получено </a:t>
            </a:r>
            <a:br>
              <a:rPr lang="ru-RU" dirty="0" smtClean="0">
                <a:latin typeface="Cambria" pitchFamily="18" charset="0"/>
              </a:rPr>
            </a:br>
            <a:r>
              <a:rPr lang="ru-RU" b="1" dirty="0" smtClean="0">
                <a:solidFill>
                  <a:srgbClr val="9A0000"/>
                </a:solidFill>
                <a:latin typeface="Cambria" pitchFamily="18" charset="0"/>
              </a:rPr>
              <a:t>143 470 336 </a:t>
            </a:r>
            <a:r>
              <a:rPr lang="ru-RU" dirty="0" smtClean="0">
                <a:latin typeface="Cambria" pitchFamily="18" charset="0"/>
              </a:rPr>
              <a:t>рублей на осуществление деятельности</a:t>
            </a:r>
          </a:p>
          <a:p>
            <a:pPr algn="ctr"/>
            <a:r>
              <a:rPr lang="ru-RU" dirty="0" smtClean="0">
                <a:latin typeface="Cambria" pitchFamily="18" charset="0"/>
              </a:rPr>
              <a:t/>
            </a:r>
            <a:br>
              <a:rPr lang="ru-RU" dirty="0" smtClean="0">
                <a:latin typeface="Cambria" pitchFamily="18" charset="0"/>
              </a:rPr>
            </a:br>
            <a:r>
              <a:rPr lang="ru-RU" dirty="0" smtClean="0">
                <a:latin typeface="Cambria" pitchFamily="18" charset="0"/>
              </a:rPr>
              <a:t>на </a:t>
            </a:r>
            <a:r>
              <a:rPr lang="ru-RU" b="1" dirty="0" smtClean="0">
                <a:solidFill>
                  <a:srgbClr val="9A0000"/>
                </a:solidFill>
                <a:latin typeface="Cambria" pitchFamily="18" charset="0"/>
              </a:rPr>
              <a:t>11 353 436 </a:t>
            </a:r>
            <a:r>
              <a:rPr lang="ru-RU" dirty="0" smtClean="0">
                <a:latin typeface="Cambria" pitchFamily="18" charset="0"/>
              </a:rPr>
              <a:t>рублей больше по сравнению с 2016 годом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5572132" y="2928940"/>
            <a:ext cx="278608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Программы и проекты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3 350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9A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554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9A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9A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868" y="457201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2017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5984" y="457201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500048"/>
            <a:ext cx="7379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Книжный фестиваль «Красная площадь»</a:t>
            </a:r>
            <a:endParaRPr lang="ru-RU" b="1" dirty="0">
              <a:solidFill>
                <a:srgbClr val="9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214296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ГЛАВНЫЕ СОБЫТИЯ ГОДА</a:t>
            </a:r>
            <a:endParaRPr lang="ru-RU" dirty="0"/>
          </a:p>
        </p:txBody>
      </p:sp>
      <p:pic>
        <p:nvPicPr>
          <p:cNvPr id="12" name="Рисунок 11" descr="\\serv_k2\incom\Винoкурова\ПУБЛИЧНЫЙ ОТЧЕТ 2017\Публичный отчет_ОФФ 2017\Фото\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928676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\\serv_k2\incom\Винoкурова\ПУБЛИЧНЫЙ ОТЧЕТ 2017\Публичный отчет_ОФФ 2017\Фото\5.JPG"/>
          <p:cNvPicPr/>
          <p:nvPr/>
        </p:nvPicPr>
        <p:blipFill>
          <a:blip r:embed="rId5" cstate="print"/>
          <a:srcRect t="16462" b="5405"/>
          <a:stretch>
            <a:fillRect/>
          </a:stretch>
        </p:blipFill>
        <p:spPr bwMode="auto">
          <a:xfrm>
            <a:off x="4286248" y="1000114"/>
            <a:ext cx="40005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zam-razv\Desktop\3.jpg"/>
          <p:cNvPicPr/>
          <p:nvPr/>
        </p:nvPicPr>
        <p:blipFill>
          <a:blip r:embed="rId6"/>
          <a:srcRect t="9719"/>
          <a:stretch>
            <a:fillRect/>
          </a:stretch>
        </p:blipFill>
        <p:spPr bwMode="auto">
          <a:xfrm>
            <a:off x="3428992" y="2786064"/>
            <a:ext cx="3429024" cy="213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142976" y="1214428"/>
            <a:ext cx="70723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внедрение технологии бережливого производства,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поддержка муниципальных инициатив,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цифровая трансформация региона,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завершение в срок всех начатых социально значимых объектов,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реализация в полном объёме туристского потенциала региона,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внедрение проектного подхода к решению важных социально-экономических задач.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500048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A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Направления развития Рязанской области:</a:t>
            </a:r>
            <a:endParaRPr lang="ru-RU" sz="2800" b="1" dirty="0">
              <a:solidFill>
                <a:srgbClr val="9A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298" y="1714494"/>
            <a:ext cx="4500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/>
          <a:srcRect l="1122" t="12821" r="1069" b="15001"/>
          <a:stretch>
            <a:fillRect/>
          </a:stretch>
        </p:blipFill>
        <p:spPr bwMode="auto">
          <a:xfrm>
            <a:off x="928662" y="428610"/>
            <a:ext cx="7143800" cy="299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1857356" y="3571882"/>
            <a:ext cx="55007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2017 году к региональным ресурсам из коллекций НЭБ зарегистрировано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6640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обращений (4478 – 2016 году).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298" y="1714494"/>
            <a:ext cx="4500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14480" y="2071684"/>
          <a:ext cx="5643602" cy="2365392"/>
        </p:xfrm>
        <a:graphic>
          <a:graphicData uri="http://schemas.openxmlformats.org/drawingml/2006/table">
            <a:tbl>
              <a:tblPr/>
              <a:tblGrid>
                <a:gridCol w="2889291"/>
                <a:gridCol w="2754311"/>
              </a:tblGrid>
              <a:tr h="5238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Годы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Страницы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6191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38964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39209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39424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428596" y="928676"/>
            <a:ext cx="835824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Электронная библиотека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2017 содержит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2910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документа.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оцифрованных страниц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298" y="1714494"/>
            <a:ext cx="4500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357172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ДАННЫЕ</a:t>
            </a:r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357290" y="1214428"/>
          <a:ext cx="6786610" cy="3286149"/>
        </p:xfrm>
        <a:graphic>
          <a:graphicData uri="http://schemas.openxmlformats.org/drawingml/2006/table">
            <a:tbl>
              <a:tblPr/>
              <a:tblGrid>
                <a:gridCol w="557175"/>
                <a:gridCol w="1036086"/>
                <a:gridCol w="1008801"/>
                <a:gridCol w="837197"/>
                <a:gridCol w="1255077"/>
                <a:gridCol w="837197"/>
                <a:gridCol w="1255077"/>
              </a:tblGrid>
              <a:tr h="556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Годы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Объем электронной библиотеки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Инсталлированные документы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Сетевые удаленные лицензионные документы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83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общее число сетевых локальных документов, единиц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из них число документов в открытом доступе, единиц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число баз данных, единиц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них полнотекстовых документов, единиц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число баз данных, единиц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них полнотекстовых документов, единиц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1506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16188012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6359722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2432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2336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11414197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6494999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2910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2814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21223225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6573860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28662" y="785800"/>
            <a:ext cx="72152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Электронные ресурсы библиотеки    -  </a:t>
            </a:r>
            <a:r>
              <a:rPr lang="ru-RU" sz="16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27 799 995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записей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285866"/>
            <a:ext cx="9144000" cy="114300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3363838"/>
            <a:ext cx="9144000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3579862"/>
            <a:ext cx="91440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cap="all" dirty="0" smtClean="0">
                <a:solidFill>
                  <a:schemeClr val="bg1"/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НАТАЛЬЯ НИКОЛАЕВНА ГРИШИНА</a:t>
            </a:r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bg1"/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директор </a:t>
            </a:r>
            <a:endParaRPr lang="en-US" sz="1200" dirty="0" smtClean="0">
              <a:solidFill>
                <a:schemeClr val="bg1"/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bg1"/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Рязанской областной универсальной научной библиотеки имени Горького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92280" y="4776816"/>
            <a:ext cx="1944216" cy="24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6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6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2018 год8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 descr="Логотип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8"/>
            <a:ext cx="2270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\\serv_k2\incom\Сервисный центр\Д.Р. библио_160 лет\Фоны для презентации\Слайдер юбилейный-4.jpg"/>
          <p:cNvPicPr>
            <a:picLocks noChangeAspect="1" noChangeArrowheads="1"/>
          </p:cNvPicPr>
          <p:nvPr/>
        </p:nvPicPr>
        <p:blipFill>
          <a:blip r:embed="rId3"/>
          <a:srcRect t="88430"/>
          <a:stretch>
            <a:fillRect/>
          </a:stretch>
        </p:blipFill>
        <p:spPr bwMode="auto">
          <a:xfrm>
            <a:off x="-83" y="4429138"/>
            <a:ext cx="9145399" cy="714362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57224" y="1714494"/>
            <a:ext cx="73581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160-летие библиотеки имени Горького: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движение от мечты к мечте.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9A000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078" name="Picture 6" descr="\\serv_k2\incom\Сервисный центр\Д.Р. библио_160 лет\Фоны для презентации\Слайдер 160 лет.jpg"/>
          <p:cNvPicPr>
            <a:picLocks noChangeAspect="1" noChangeArrowheads="1"/>
          </p:cNvPicPr>
          <p:nvPr/>
        </p:nvPicPr>
        <p:blipFill>
          <a:blip r:embed="rId4" cstate="print"/>
          <a:srcRect r="39130" b="29700"/>
          <a:stretch>
            <a:fillRect/>
          </a:stretch>
        </p:blipFill>
        <p:spPr bwMode="auto">
          <a:xfrm>
            <a:off x="357159" y="200917"/>
            <a:ext cx="2000263" cy="1299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0221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214297"/>
            <a:ext cx="6643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Cambria" panose="02040503050406030204" pitchFamily="18" charset="0"/>
              </a:rPr>
              <a:t>Количество читателей. </a:t>
            </a:r>
            <a:endParaRPr lang="ru-RU" sz="2400" b="1" dirty="0">
              <a:solidFill>
                <a:srgbClr val="9A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6  ФЕВРАЛЯ    2018   года</a:t>
            </a:r>
            <a:endParaRPr lang="ru-RU" sz="1100" cap="all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214414" y="785800"/>
          <a:ext cx="6000792" cy="371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396"/>
                <a:gridCol w="3000396"/>
              </a:tblGrid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39069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41412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46628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40008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39743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40556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434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41827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85852" y="142858"/>
            <a:ext cx="6643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Cambria" panose="02040503050406030204" pitchFamily="18" charset="0"/>
              </a:rPr>
              <a:t>Посещения сайта библиотеки. </a:t>
            </a:r>
            <a:endParaRPr lang="ru-RU" sz="2400" b="1" dirty="0">
              <a:solidFill>
                <a:srgbClr val="9A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Диаграмма 11"/>
          <p:cNvGraphicFramePr/>
          <p:nvPr/>
        </p:nvGraphicFramePr>
        <p:xfrm>
          <a:off x="1214415" y="642924"/>
          <a:ext cx="6643734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388" y="571486"/>
            <a:ext cx="2357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Cambria" panose="02040503050406030204" pitchFamily="18" charset="0"/>
              </a:rPr>
              <a:t>Портал «Рязанское краеведение». </a:t>
            </a:r>
            <a:endParaRPr lang="ru-RU" sz="2400" b="1" dirty="0">
              <a:solidFill>
                <a:srgbClr val="9A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6000760" cy="51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642924"/>
            <a:ext cx="7379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Cambria" panose="02040503050406030204" pitchFamily="18" charset="0"/>
            </a:endParaRPr>
          </a:p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214296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ПЕРСПЕКТИВЫ</a:t>
            </a:r>
            <a:endParaRPr lang="ru-RU" dirty="0"/>
          </a:p>
        </p:txBody>
      </p:sp>
      <p:pic>
        <p:nvPicPr>
          <p:cNvPr id="12" name="Рисунок 11" descr="\\serv_k2\incom\Сервисный центр\Публичный отчет варианты\IMG_79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714362"/>
            <a:ext cx="585791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/>
        </p:nvGraphicFramePr>
        <p:xfrm>
          <a:off x="1000100" y="357172"/>
          <a:ext cx="7236799" cy="409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642924"/>
            <a:ext cx="7379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Cambria" panose="02040503050406030204" pitchFamily="18" charset="0"/>
            </a:endParaRPr>
          </a:p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214296"/>
            <a:ext cx="750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  <a:endParaRPr lang="ru-RU" sz="2800" dirty="0"/>
          </a:p>
        </p:txBody>
      </p:sp>
      <p:pic>
        <p:nvPicPr>
          <p:cNvPr id="12" name="Рисунок 11" descr="\\serv_k2\incom\Винoкурова\ПУБЛИЧНЫЙ ОТЧЕТ 2017\образовательная д-ть\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500180"/>
            <a:ext cx="4786346" cy="3357586"/>
          </a:xfrm>
          <a:prstGeom prst="rect">
            <a:avLst/>
          </a:prstGeom>
          <a:noFill/>
        </p:spPr>
      </p:pic>
      <p:pic>
        <p:nvPicPr>
          <p:cNvPr id="13" name="Рисунок 12" descr="C:\Users\zam-razv\Desktop\МАТЕРИАЛЫ К БУКЛЕТУ\12+\2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928676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642924"/>
            <a:ext cx="7379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  <a:latin typeface="Times New Roman" pitchFamily="18" charset="0"/>
                <a:cs typeface="Times New Roman" pitchFamily="18" charset="0"/>
              </a:rPr>
              <a:t>НПК «Чтение в системе ценностей современного общества»</a:t>
            </a:r>
            <a:endParaRPr lang="ru-RU" b="1" dirty="0">
              <a:solidFill>
                <a:srgbClr val="9A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214296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ГЛАВНЫЕ СОБЫТИЯ ГОДА</a:t>
            </a:r>
            <a:endParaRPr lang="ru-RU" dirty="0"/>
          </a:p>
        </p:txBody>
      </p:sp>
      <p:pic>
        <p:nvPicPr>
          <p:cNvPr id="14" name="Рисунок 13" descr="\\serv_k2\incom\5-САЙТ\_2017\_октябрь2017\05.10.2017\4.10.2017\размещено\2017-10-04 Конференция по чтению+++\1.jpg"/>
          <p:cNvPicPr/>
          <p:nvPr/>
        </p:nvPicPr>
        <p:blipFill>
          <a:blip r:embed="rId4"/>
          <a:srcRect t="12821"/>
          <a:stretch>
            <a:fillRect/>
          </a:stretch>
        </p:blipFill>
        <p:spPr bwMode="auto">
          <a:xfrm>
            <a:off x="928662" y="1214428"/>
            <a:ext cx="392909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\\serv_k2\incom\5-САЙТ\_2017\_октябрь2017\05.10.2017\4.10.2017\размещено\2017-10-04 Конференция по чтению+++\Фото 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285998"/>
            <a:ext cx="3401742" cy="224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zam-razv\Desktop\МАТЕРИАЛЫ К БУКЛЕТУ\5\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428610"/>
            <a:ext cx="378621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zam-razv\Desktop\МАТЕРИАЛЫ К БУКЛЕТУ\5\IMG_13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071684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zam-razv\Desktop\МАТЕРИАЛЫ К БУКЛЕТУ\12+\фото 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5734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C:\Users\zam-razv\Desktop\МАТЕРИАЛЫ К БУКЛЕТУ\11+\9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2786064"/>
            <a:ext cx="3286267" cy="2192062"/>
          </a:xfrm>
          <a:prstGeom prst="rect">
            <a:avLst/>
          </a:prstGeom>
          <a:noFill/>
        </p:spPr>
      </p:pic>
      <p:pic>
        <p:nvPicPr>
          <p:cNvPr id="13" name="Рисунок 12" descr="C:\Users\zam-razv\Desktop\МАТЕРИАЛЫ К БУКЛЕТУ\14+\Международная деятельность. 2015-11-09 Посол Сербии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785800"/>
            <a:ext cx="37862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285734"/>
            <a:ext cx="835824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9A0000"/>
                </a:solidFill>
                <a:latin typeface="Cambria" pitchFamily="18" charset="0"/>
                <a:cs typeface="Times New Roman" pitchFamily="18" charset="0"/>
              </a:rPr>
              <a:t>Год экологии и особо охраняемых природных территорий</a:t>
            </a:r>
            <a:endParaRPr lang="ru-RU" sz="2200" b="1" dirty="0">
              <a:solidFill>
                <a:srgbClr val="9A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3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11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11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ФЕВРАЛЯ   2018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\\serv_k2\incom\Винoкурова\ПУБЛИЧНЫЙ ОТЧЕТ 2017\Экология\лого.png"/>
          <p:cNvPicPr/>
          <p:nvPr/>
        </p:nvPicPr>
        <p:blipFill>
          <a:blip r:embed="rId4"/>
          <a:srcRect l="26454" t="32191" r="24953" b="30216"/>
          <a:stretch>
            <a:fillRect/>
          </a:stretch>
        </p:blipFill>
        <p:spPr bwMode="auto">
          <a:xfrm>
            <a:off x="4714876" y="785800"/>
            <a:ext cx="36433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zam-razv\Desktop\экология_Публичный отчет-2017\17.JPG"/>
          <p:cNvPicPr/>
          <p:nvPr/>
        </p:nvPicPr>
        <p:blipFill>
          <a:blip r:embed="rId5" cstate="print"/>
          <a:srcRect r="8649"/>
          <a:stretch>
            <a:fillRect/>
          </a:stretch>
        </p:blipFill>
        <p:spPr bwMode="auto">
          <a:xfrm>
            <a:off x="928662" y="1071552"/>
            <a:ext cx="37147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zam-razv\Desktop\экология_Публичный отчет-2017\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2500312"/>
            <a:ext cx="3000396" cy="23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628" y="1142990"/>
            <a:ext cx="3357586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latin typeface="Times New Roman" pitchFamily="18" charset="0"/>
              </a:rPr>
              <a:t>2 января </a:t>
            </a:r>
            <a:r>
              <a:rPr lang="ru-RU" sz="2000" dirty="0" smtClean="0">
                <a:latin typeface="Times New Roman" pitchFamily="18" charset="0"/>
              </a:rPr>
              <a:t>1858 г. открыта Рязанская публичная библиотека в наемных комнатах купеческой вдовы Евгении Ивановны Соловьевой.</a:t>
            </a:r>
          </a:p>
          <a:p>
            <a:pPr algn="ctr"/>
            <a:r>
              <a:rPr lang="ru-RU" dirty="0" smtClean="0">
                <a:latin typeface="Times New Roman" pitchFamily="18" charset="0"/>
              </a:rPr>
              <a:t>В настоящее время один из корпусов школы № 7  «Русской классической школы»</a:t>
            </a:r>
          </a:p>
          <a:p>
            <a:pPr algn="ctr"/>
            <a:r>
              <a:rPr lang="ru-RU" dirty="0" smtClean="0">
                <a:latin typeface="Times New Roman" pitchFamily="18" charset="0"/>
              </a:rPr>
              <a:t>(ул. Астраханская д.38)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285735"/>
            <a:ext cx="65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Cambria" pitchFamily="18" charset="0"/>
              </a:rPr>
              <a:t>Открытие  первой публичной библиотеки в городе Рязани 14 (2) января 1858 года</a:t>
            </a:r>
            <a:endParaRPr lang="ru-RU" sz="2000" dirty="0">
              <a:solidFill>
                <a:srgbClr val="9A0000"/>
              </a:solidFill>
              <a:latin typeface="Cambria" pitchFamily="18" charset="0"/>
            </a:endParaRPr>
          </a:p>
        </p:txBody>
      </p:sp>
      <p:pic>
        <p:nvPicPr>
          <p:cNvPr id="12" name="Рисунок 30" descr="гимназия Зилятро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8662" y="1142990"/>
            <a:ext cx="4038600" cy="256857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zam-razv\Desktop\МАТЕРИАЛЫ К БУКЛЕТУ\11+\IMG_8187.JPG"/>
          <p:cNvPicPr/>
          <p:nvPr/>
        </p:nvPicPr>
        <p:blipFill>
          <a:blip r:embed="rId4" cstate="print"/>
          <a:srcRect t="2326"/>
          <a:stretch>
            <a:fillRect/>
          </a:stretch>
        </p:blipFill>
        <p:spPr bwMode="auto">
          <a:xfrm>
            <a:off x="857224" y="357172"/>
            <a:ext cx="42862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zam-razv\Desktop\МАТЕРИАЛЫ К БУКЛЕТУ\15+\9-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500312"/>
            <a:ext cx="3619573" cy="205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zam-razv\Desktop\МАТЕРИАЛЫ К БУКЛЕТУ\17\Клуб Книгочей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28610"/>
            <a:ext cx="4214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zam-razv\Desktop\МАТЕРИАЛЫ К БУКЛЕТУ\17\Клуб Вуаль. Открытие года кино 2016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000246"/>
            <a:ext cx="3429024" cy="246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zam-razv\Desktop\МАТЕРИАЛЫ К БУКЛЕТУ\16\СКД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72"/>
            <a:ext cx="478634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zam-razv\Desktop\МАТЕРИАЛЫ К БУКЛЕТУ\16\дипломы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214560"/>
            <a:ext cx="3632612" cy="227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zam-razv\Desktop\МАТЕРИАЛЫ К БУКЛЕТУ\8-\IMG_38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28610"/>
            <a:ext cx="650085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\\serv_k2\incom\5-САЙТ\22.02.2018\соглашение с РКС\rks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857238"/>
            <a:ext cx="578647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85786" y="214296"/>
            <a:ext cx="785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A0000"/>
                </a:solidFill>
                <a:latin typeface="Cambria" pitchFamily="18" charset="0"/>
                <a:cs typeface="Times New Roman" pitchFamily="18" charset="0"/>
              </a:rPr>
              <a:t>Соглашение с Российским книжным союзом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am-razv\Desktop\Фоны для презентации\Слайдер юбилейный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" y="1"/>
            <a:ext cx="9145401" cy="5143500"/>
          </a:xfrm>
          <a:prstGeom prst="rect">
            <a:avLst/>
          </a:prstGeom>
          <a:noFill/>
        </p:spPr>
      </p:pic>
      <p:pic>
        <p:nvPicPr>
          <p:cNvPr id="3" name="Рисунок 2" descr="C:\Users\zam-razv\Desktop\ПУБЛИЧНЫЙ ОТЧЕТ 2017\фото для разделителей\1 Основные цели, задачи и приоритетные направления деятельности\IIfMwm03Lx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34"/>
            <a:ext cx="4932329" cy="300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\\serv_k2\incom\Винoкурова\ПУБЛИЧНЫЙ ОТЧЕТ 2017\фото_ Парк Горького\IMG_5963.JPG"/>
          <p:cNvPicPr/>
          <p:nvPr/>
        </p:nvPicPr>
        <p:blipFill>
          <a:blip r:embed="rId4" cstate="print"/>
          <a:srcRect l="6044"/>
          <a:stretch>
            <a:fillRect/>
          </a:stretch>
        </p:blipFill>
        <p:spPr bwMode="auto">
          <a:xfrm>
            <a:off x="5286380" y="1857370"/>
            <a:ext cx="28988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</a:rPr>
              <a:t>1923-1938 годы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6247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714876" y="1200151"/>
            <a:ext cx="3971924" cy="339447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None/>
            </a:pPr>
            <a:r>
              <a:rPr lang="ru-RU" sz="2000" b="1" dirty="0">
                <a:latin typeface="Times New Roman" pitchFamily="18" charset="0"/>
              </a:rPr>
              <a:t>1923 год</a:t>
            </a:r>
            <a:r>
              <a:rPr lang="ru-RU" sz="2000" dirty="0">
                <a:latin typeface="Times New Roman" pitchFamily="18" charset="0"/>
              </a:rPr>
              <a:t>   Рязанская губернская центральная публичная библиотека  была создана на основе объединения Центральной районной и Центральной советской </a:t>
            </a:r>
            <a:r>
              <a:rPr lang="ru-RU" sz="2000" dirty="0" smtClean="0">
                <a:latin typeface="Times New Roman" pitchFamily="18" charset="0"/>
              </a:rPr>
              <a:t>библиотек.</a:t>
            </a:r>
          </a:p>
          <a:p>
            <a:pPr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</a:rPr>
              <a:t>Присвоен </a:t>
            </a:r>
            <a:r>
              <a:rPr lang="ru-RU" sz="2000" dirty="0">
                <a:latin typeface="Times New Roman" pitchFamily="18" charset="0"/>
              </a:rPr>
              <a:t>статус Центральной губернской библиотеки. В то время фонд её насчитывал более сорока тысяч томов; в штате состояло двенадцать сотрудников.  Размещалась на углу улиц Ленина и Свободы  (ныне музыкальная школа №1 современный адрес: ул. Ленина, д. 28). </a:t>
            </a:r>
          </a:p>
        </p:txBody>
      </p:sp>
      <p:pic>
        <p:nvPicPr>
          <p:cNvPr id="62473" name="Picture 11" descr="DSC0066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>
          <a:xfrm>
            <a:off x="642910" y="2214560"/>
            <a:ext cx="4038600" cy="2118122"/>
          </a:xfrm>
          <a:noFill/>
          <a:ln/>
        </p:spPr>
      </p:pic>
      <p:pic>
        <p:nvPicPr>
          <p:cNvPr id="62474" name="Picture 9" descr="DSC09976"/>
          <p:cNvPicPr>
            <a:picLocks noChangeAspect="1" noChangeArrowheads="1"/>
          </p:cNvPicPr>
          <p:nvPr/>
        </p:nvPicPr>
        <p:blipFill>
          <a:blip r:embed="rId3" cstate="print">
            <a:lum bright="18000" contrast="20000"/>
          </a:blip>
          <a:srcRect/>
          <a:stretch>
            <a:fillRect/>
          </a:stretch>
        </p:blipFill>
        <p:spPr bwMode="auto">
          <a:xfrm>
            <a:off x="642910" y="1357304"/>
            <a:ext cx="1800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01"/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</a:blip>
          <a:srcRect/>
          <a:stretch>
            <a:fillRect/>
          </a:stretch>
        </p:blipFill>
        <p:spPr>
          <a:xfrm>
            <a:off x="785786" y="785800"/>
            <a:ext cx="3712829" cy="2786082"/>
          </a:xfrm>
          <a:prstGeom prst="rect">
            <a:avLst/>
          </a:prstGeom>
          <a:noFill/>
          <a:ln/>
        </p:spPr>
      </p:pic>
      <p:pic>
        <p:nvPicPr>
          <p:cNvPr id="12" name="Picture 6" descr="02"/>
          <p:cNvPicPr>
            <a:picLocks noChangeAspect="1" noChangeArrowheads="1"/>
          </p:cNvPicPr>
          <p:nvPr/>
        </p:nvPicPr>
        <p:blipFill>
          <a:blip r:embed="rId5" cstate="print"/>
          <a:srcRect t="6959"/>
          <a:stretch>
            <a:fillRect/>
          </a:stretch>
        </p:blipFill>
        <p:spPr>
          <a:xfrm>
            <a:off x="4286248" y="1643056"/>
            <a:ext cx="4038600" cy="2865436"/>
          </a:xfrm>
          <a:prstGeom prst="rect">
            <a:avLst/>
          </a:prstGeom>
          <a:noFill/>
          <a:ln/>
        </p:spPr>
      </p:pic>
      <p:sp>
        <p:nvSpPr>
          <p:cNvPr id="13" name="Прямоугольник 12"/>
          <p:cNvSpPr/>
          <p:nvPr/>
        </p:nvSpPr>
        <p:spPr>
          <a:xfrm>
            <a:off x="1428728" y="285734"/>
            <a:ext cx="6572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Cambria" pitchFamily="18" charset="0"/>
              </a:rPr>
              <a:t>В годы Великой Отечественной войны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00101" y="3857634"/>
            <a:ext cx="3214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Коллектив библиотеки,</a:t>
            </a:r>
          </a:p>
          <a:p>
            <a:r>
              <a:rPr lang="ru-RU" sz="1600" b="1" dirty="0" smtClean="0">
                <a:latin typeface="Cambria" pitchFamily="18" charset="0"/>
              </a:rPr>
              <a:t>1941 год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785799"/>
            <a:ext cx="371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mbria" pitchFamily="18" charset="0"/>
              </a:rPr>
              <a:t>Степанов Андрей Леонтьевич, директор библиотеки, призван в ряды Красной Армии 1.10.1941, погиб  6.06.1944 г.</a:t>
            </a: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0166" y="857238"/>
            <a:ext cx="6429420" cy="3626886"/>
          </a:xfrm>
          <a:prstGeom prst="rect">
            <a:avLst/>
          </a:prstGeom>
          <a:ln/>
        </p:spPr>
      </p:pic>
      <p:sp>
        <p:nvSpPr>
          <p:cNvPr id="12" name="Прямоугольник 11"/>
          <p:cNvSpPr/>
          <p:nvPr/>
        </p:nvSpPr>
        <p:spPr>
          <a:xfrm>
            <a:off x="3500430" y="214296"/>
            <a:ext cx="2143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</a:rPr>
              <a:t>1964 год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\\serv_k2\incom\Сервисный центр\ОБРАЗЦЫ\Фасад библио\20160715_1411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928676"/>
            <a:ext cx="714380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714612" y="285734"/>
            <a:ext cx="3643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</a:rPr>
              <a:t>2011 год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071802" y="357172"/>
            <a:ext cx="2571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</a:rPr>
              <a:t>2018 год</a:t>
            </a:r>
            <a:endParaRPr lang="ru-RU" sz="2800" dirty="0"/>
          </a:p>
        </p:txBody>
      </p:sp>
      <p:pic>
        <p:nvPicPr>
          <p:cNvPr id="12" name="Рисунок 11" descr="C:\Users\zam-razv\Desktop\МАТЕРИАЛЫ К БУКЛЕТУ\4\IMG_33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000114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zam-razv\Desktop\МАТЕРИАЛЫ К БУКЛЕТУ\4\IMG_33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1643056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88424" y="3337972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92280" y="4776816"/>
            <a:ext cx="1944216" cy="294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3328098"/>
            <a:ext cx="755576" cy="1584176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2071684"/>
            <a:ext cx="73793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572014"/>
            <a:ext cx="1944216" cy="2909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г. Рязань</a:t>
            </a:r>
            <a:endParaRPr lang="en-US" sz="800" cap="all" dirty="0" smtClean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Gungsuh" panose="02030600000101010101" pitchFamily="18" charset="-127"/>
            </a:endParaRPr>
          </a:p>
          <a:p>
            <a:pPr algn="ctr">
              <a:lnSpc>
                <a:spcPct val="80000"/>
              </a:lnSpc>
            </a:pPr>
            <a:r>
              <a:rPr lang="ru-RU" sz="800" cap="all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Gungsuh" panose="02030600000101010101" pitchFamily="18" charset="-127"/>
              </a:rPr>
              <a:t>27  ФЕВРАЛЯ    2018   года</a:t>
            </a:r>
            <a:endParaRPr lang="ru-RU" sz="1100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Логотип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0"/>
            <a:ext cx="453112" cy="78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57290" y="642924"/>
            <a:ext cx="700092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A0000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Миссия библиотеки –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rPr>
              <a:t>региональное лидерство в информационном обслуживании населения Рязанской области, создание универсального, многопрофильного, многоцелевого библиотечного комплекса, обеспечивающего информационно-ресурсную поддержку «экономики знаний», внедрение научных, образовательных и культурных инноваций в динамично развивающуюся социально-экономическую сферу региона.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6187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2032</TotalTime>
  <Words>842</Words>
  <Application>Microsoft Office PowerPoint</Application>
  <PresentationFormat>Экран (16:9)</PresentationFormat>
  <Paragraphs>228</Paragraphs>
  <Slides>35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Специальное оформление</vt:lpstr>
      <vt:lpstr>Слайд 1</vt:lpstr>
      <vt:lpstr>Слайд 2</vt:lpstr>
      <vt:lpstr>Слайд 3</vt:lpstr>
      <vt:lpstr>1923-1938 годы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Сороколетова Наталья Васильевна</dc:creator>
  <cp:lastModifiedBy>zam-razv</cp:lastModifiedBy>
  <cp:revision>623</cp:revision>
  <dcterms:created xsi:type="dcterms:W3CDTF">2016-06-08T12:19:01Z</dcterms:created>
  <dcterms:modified xsi:type="dcterms:W3CDTF">2018-02-27T13:54:37Z</dcterms:modified>
</cp:coreProperties>
</file>